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rchivo Black" panose="020B0604020202020204" charset="0"/>
      <p:regular r:id="rId25"/>
    </p:embeddedFont>
    <p:embeddedFont>
      <p:font typeface="Arial MT Pro Bold" panose="020B0604020202020204" charset="0"/>
      <p:regular r:id="rId26"/>
    </p:embeddedFont>
    <p:embeddedFont>
      <p:font typeface="Bebas Neue" panose="020B0606020202050201" pitchFamily="34" charset="0"/>
      <p:regular r:id="rId27"/>
    </p:embeddedFont>
    <p:embeddedFont>
      <p:font typeface="Canva Sans" panose="020B0604020202020204" charset="0"/>
      <p:regular r:id="rId28"/>
    </p:embeddedFont>
    <p:embeddedFont>
      <p:font typeface="Garet" panose="020B0604020202020204" charset="0"/>
      <p:regular r:id="rId29"/>
    </p:embeddedFont>
    <p:embeddedFont>
      <p:font typeface="Garet Bold" panose="020B0604020202020204" charset="0"/>
      <p:regular r:id="rId30"/>
    </p:embeddedFont>
    <p:embeddedFont>
      <p:font typeface="Georgia Pro Bold" panose="020B0604020202020204" charset="0"/>
      <p:regular r:id="rId31"/>
    </p:embeddedFont>
    <p:embeddedFont>
      <p:font typeface="Gotham Bold" panose="020B0604020202020204" charset="0"/>
      <p:regular r:id="rId32"/>
    </p:embeddedFont>
    <p:embeddedFont>
      <p:font typeface="Inter" panose="020B0604020202020204" charset="0"/>
      <p:regular r:id="rId33"/>
    </p:embeddedFont>
    <p:embeddedFont>
      <p:font typeface="Open Sans Bold" panose="020B0604020202020204" charset="0"/>
      <p:regular r:id="rId34"/>
    </p:embeddedFont>
    <p:embeddedFont>
      <p:font typeface="Roboto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Bonjour,</a:t>
            </a:r>
          </a:p>
          <a:p>
            <a:r>
              <a:rPr lang="en-US"/>
              <a:t>Je tiens tout d'abord à vous remercier pour l’attention que vous portez à ma soutenance.</a:t>
            </a:r>
          </a:p>
          <a:p>
            <a:r>
              <a:rPr lang="en-US"/>
              <a:t>J’ai l’honneur de vous présenter aujourd’hui mon projet de fin d’études intitulé : Mise en place d’une solution prédictive et d’un système intelligent</a:t>
            </a:r>
          </a:p>
          <a:p>
            <a:r>
              <a:rPr lang="en-US"/>
              <a:t>de pilotage commercial et marketing" un travail élaboré par moi-même ISLEM SOMAI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Cette solution génère plusieurs bénéfices.</a:t>
            </a:r>
          </a:p>
          <a:p>
            <a:endParaRPr lang="en-US"/>
          </a:p>
          <a:p>
            <a:r>
              <a:rPr lang="en-US"/>
              <a:t>D’abord, un gain de temps important grâce à l’automatisation des prévisions et la disparition des tâches manuelles.</a:t>
            </a:r>
          </a:p>
          <a:p>
            <a:endParaRPr lang="en-US"/>
          </a:p>
          <a:p>
            <a:r>
              <a:rPr lang="en-US"/>
              <a:t>Ensuite, une meilleure fiabilité : les données sont consolidées et les erreurs réduites.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Cette solution génère plusieurs bénéfices.</a:t>
            </a:r>
          </a:p>
          <a:p>
            <a:endParaRPr lang="en-US"/>
          </a:p>
          <a:p>
            <a:r>
              <a:rPr lang="en-US"/>
              <a:t>D’abord, un gain de temps important grâce à l’automatisation des prévisions et la disparition des tâches manuelles.</a:t>
            </a:r>
          </a:p>
          <a:p>
            <a:endParaRPr lang="en-US"/>
          </a:p>
          <a:p>
            <a:r>
              <a:rPr lang="en-US"/>
              <a:t>Ensuite, une meilleure fiabilité : les données sont consolidées et les erreurs réduites.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Avant la modélisation, j’ai vérifié la qualité des données.</a:t>
            </a:r>
          </a:p>
          <a:p>
            <a:r>
              <a:rPr lang="en-US"/>
              <a:t>J’ai identifié 297 doublons dans la base Ventes</a:t>
            </a:r>
          </a:p>
          <a:p>
            <a:endParaRPr lang="en-US"/>
          </a:p>
          <a:p>
            <a:r>
              <a:rPr lang="en-US"/>
              <a:t>Les valeurs manquantes sont limitées à quelques colonnes qualitatives.</a:t>
            </a:r>
          </a:p>
          <a:p>
            <a:endParaRPr lang="en-US"/>
          </a:p>
          <a:p>
            <a:r>
              <a:rPr lang="en-US"/>
              <a:t>J’ai aussi détecté des incohérences, notamment des quantités et CA négatifs liés aux retours produits </a:t>
            </a:r>
          </a:p>
          <a:p>
            <a:endParaRPr lang="en-US"/>
          </a:p>
          <a:p>
            <a:r>
              <a:rPr lang="en-US"/>
              <a:t>Enfin, de fortes variations entre marques ont révélé des outliers, que j’ai traités marque par marque pour ne pas biaiser les modèles.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Après le nettoyage, j'ai transformé les données en séries mensuelles par article.</a:t>
            </a:r>
          </a:p>
          <a:p>
            <a:endParaRPr lang="en-US"/>
          </a:p>
          <a:p>
            <a:r>
              <a:rPr lang="en-US"/>
              <a:t>j'ai ensuite extrait les composantes temporelles et calculé plusieurs variables dérivées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Nous avons construit un ensemble de KPIs pour ajouter une vraie valeur analytique et renforcer la pertinence du modèle."</a:t>
            </a:r>
          </a:p>
          <a:p>
            <a:endParaRPr lang="en-US"/>
          </a:p>
          <a:p>
            <a:endParaRPr lang="en-US"/>
          </a:p>
          <a:p>
            <a:r>
              <a:rPr lang="en-US"/>
              <a:t>Parmi les KPIs créés : la variation du chiffre d’affaires et des quantités, la tendance sur 3 mois, la rotation mensuelle, la couverture de stock, ainsi que le statut des ventes et du stock.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Pour la conception de l'entrepot de donnees, j’ai structuré la base en schéma en étoile.</a:t>
            </a:r>
          </a:p>
          <a:p>
            <a:r>
              <a:rPr lang="en-US"/>
              <a:t>Au centre, deux tables de faits : Ventes et Stocks, qui portent toutes les mesures de CA, quantités et niveaux de stock.</a:t>
            </a:r>
          </a:p>
          <a:p>
            <a:r>
              <a:rPr lang="en-US"/>
              <a:t>Autour, des dimensions Produit, Client, Zone, Représentant et Temps, ce qui permet de croiser facilement les analyses : par marque, par famille, par zone, par commercial, et d’alimenter toutes les vues du tableau de bord.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premier défi de modélisation vient de la nature même des données.</a:t>
            </a:r>
          </a:p>
          <a:p>
            <a:endParaRPr lang="en-US"/>
          </a:p>
          <a:p>
            <a:r>
              <a:rPr lang="en-US"/>
              <a:t>Certaines séries sont stables et saisonnières,</a:t>
            </a:r>
          </a:p>
          <a:p>
            <a:endParaRPr lang="en-US"/>
          </a:p>
          <a:p>
            <a:r>
              <a:rPr lang="en-US"/>
              <a:t>d’autres très bruitées avec des pics soudains,</a:t>
            </a:r>
          </a:p>
          <a:p>
            <a:r>
              <a:rPr lang="en-US"/>
              <a:t> et certaines présentent même des ruptures ou des mois sans ventes.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premier défi de modélisation vient de la nature même des données.</a:t>
            </a:r>
          </a:p>
          <a:p>
            <a:endParaRPr lang="en-US"/>
          </a:p>
          <a:p>
            <a:r>
              <a:rPr lang="en-US"/>
              <a:t>Certaines séries sont stables et saisonnières,</a:t>
            </a:r>
          </a:p>
          <a:p>
            <a:endParaRPr lang="en-US"/>
          </a:p>
          <a:p>
            <a:r>
              <a:rPr lang="en-US"/>
              <a:t>d’autres très bruitées avec des pics soudains,</a:t>
            </a:r>
          </a:p>
          <a:p>
            <a:r>
              <a:rPr lang="en-US"/>
              <a:t> et certaines présentent même des ruptures ou des mois sans ventes.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bilan, le projet aboutit à une solution complète et opérationnelle,</a:t>
            </a:r>
          </a:p>
          <a:p>
            <a:r>
              <a:rPr lang="en-US"/>
              <a:t>Nous avons conçu un moteur de prévision robuste, capable de gérer des séries très différentes : stables, bruitées ou irrégulières.</a:t>
            </a:r>
          </a:p>
          <a:p>
            <a:endParaRPr lang="en-US"/>
          </a:p>
          <a:p>
            <a:r>
              <a:rPr lang="en-US"/>
              <a:t>Le chatbot décisionnel apporte une couche supplémentaire de valeur en offrant des réponses fiables et sécurisées grâce à un pipeline de validation.</a:t>
            </a:r>
          </a:p>
          <a:p>
            <a:endParaRPr lang="en-US"/>
          </a:p>
          <a:p>
            <a:r>
              <a:rPr lang="en-US"/>
              <a:t>Enfin, l’interface unifiée facilite fortement l’accès aux insights pour les équipes commerciales, ce qui améliore la prise de décision au quotidien.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Afin de structurer ma présentation, je vais suivre le plan suivant :</a:t>
            </a:r>
          </a:p>
          <a:p>
            <a:endParaRPr lang="en-US"/>
          </a:p>
          <a:p>
            <a:endParaRPr lang="en-US"/>
          </a:p>
          <a:p>
            <a:r>
              <a:rPr lang="en-US"/>
              <a:t>Dans un premier temps, je présenterai le contexte et l’environnement du projet.</a:t>
            </a:r>
          </a:p>
          <a:p>
            <a:endParaRPr lang="en-US"/>
          </a:p>
          <a:p>
            <a:r>
              <a:rPr lang="en-US"/>
              <a:t>Ensuite, j’exposerai l’existant ses limites et la solution proposée</a:t>
            </a:r>
          </a:p>
          <a:p>
            <a:endParaRPr lang="en-US"/>
          </a:p>
          <a:p>
            <a:r>
              <a:rPr lang="en-US"/>
              <a:t>Je décrirai ensuite la méthodologie adoptée, </a:t>
            </a:r>
          </a:p>
          <a:p>
            <a:endParaRPr lang="en-US"/>
          </a:p>
          <a:p>
            <a:r>
              <a:rPr lang="en-US"/>
              <a:t>La quatrième partie portera sur les données et leur préparation suivie de la modélisation et de l’évaluation des résultats</a:t>
            </a:r>
          </a:p>
          <a:p>
            <a:endParaRPr lang="en-US"/>
          </a:p>
          <a:p>
            <a:r>
              <a:rPr lang="en-US"/>
              <a:t>La sixième partie sera consacrée au déploiement de la solution </a:t>
            </a:r>
          </a:p>
          <a:p>
            <a:endParaRPr lang="en-US"/>
          </a:p>
          <a:p>
            <a:r>
              <a:rPr lang="en-US"/>
              <a:t>Enfin, je terminerai par la conclusion et les perspectives,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d’autres très bruitées avec des pics soudains,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d’autres très bruitées avec des pics soudains,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Fondée en 2016, SOGEB (Société Générale de Beauté) est un acteur majeur de la distribution de produits cosmétiques en Tunisie et en Afrique du Nord. L’entreprise se distingue par un portefeuille équilibré alliant marques internationales prestigieuses et développement de marques locales à forte valeur ajoutée.</a:t>
            </a:r>
          </a:p>
          <a:p>
            <a:endParaRPr lang="en-US"/>
          </a:p>
          <a:p>
            <a:r>
              <a:rPr lang="en-US"/>
              <a:t> Grâce à un réseau de plus de 1200 points de vente et à ses activités de production locale, elle occupe aujourd’hui une position de leader dans l’industrie cosmétique régionale.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Avant le projet, le suivi des ventes et des prévisions chez SOGEB était entièrement manuel.</a:t>
            </a:r>
          </a:p>
          <a:p>
            <a:endParaRPr lang="en-US"/>
          </a:p>
          <a:p>
            <a:r>
              <a:rPr lang="en-US"/>
              <a:t>Les données sortaient de l’ERP SAGE, mais elles étaient systématiquement exportées sous forme de tableaux Excel bruts.</a:t>
            </a:r>
          </a:p>
          <a:p>
            <a:endParaRPr lang="en-US"/>
          </a:p>
          <a:p>
            <a:r>
              <a:rPr lang="en-US"/>
              <a:t>Les équipes devaient ensuite manipuler ces fichiers : filtrer, trier, regrouper, et recalculer les indicateurs à la main</a:t>
            </a:r>
          </a:p>
          <a:p>
            <a:endParaRPr lang="en-US"/>
          </a:p>
          <a:p>
            <a:r>
              <a:rPr lang="en-US"/>
              <a:t>Pour la prévision, seules des méthodes très simples étaient utilisées, comme la moyenne mobile ou la tendance linéaire, appliquées article par article… alors que le catalogue dépasse 600 références.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Le système actuel présente plusieurs limites.</a:t>
            </a:r>
          </a:p>
          <a:p>
            <a:r>
              <a:rPr lang="en-US"/>
              <a:t>Premièrement, aucune automatisation : chaque mise à jour se fait manuellement, ce qui rend le processus lent et expose à des erreurs humaines.</a:t>
            </a:r>
          </a:p>
          <a:p>
            <a:endParaRPr lang="en-US"/>
          </a:p>
          <a:p>
            <a:r>
              <a:rPr lang="en-US"/>
              <a:t>Deuxièmement, la capacité prédictive est très faible : Excel utilise des méthodes simples ne capturant ni la saisonnalité, ni les promotions, ni les effets de gamme.</a:t>
            </a:r>
          </a:p>
          <a:p>
            <a:endParaRPr lang="en-US"/>
          </a:p>
          <a:p>
            <a:r>
              <a:rPr lang="en-US"/>
              <a:t>Troisièmement, il n’y a aucun système d’alerte ou de détection d’anomalies, ce qui empêche d’anticiper les ruptures ou les surstocks.</a:t>
            </a:r>
          </a:p>
          <a:p>
            <a:endParaRPr lang="en-US"/>
          </a:p>
          <a:p>
            <a:endParaRPr lang="en-US"/>
          </a:p>
          <a:p>
            <a:r>
              <a:rPr lang="en-US"/>
              <a:t>Enfin, les décisions ne sont pas réellement guidées par les données : on se base surtout sur l’historique ou l’intuition, sans prévisions avancées.</a:t>
            </a:r>
          </a:p>
          <a:p>
            <a:endParaRPr lang="en-US"/>
          </a:p>
          <a:p>
            <a:r>
              <a:rPr lang="en-US"/>
              <a:t>C’est ce constat qui a motivé la mise en place d’une solution moderne et intelligente.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projet s’appuie sur un ensemble de technologies complémentaires.</a:t>
            </a:r>
          </a:p>
          <a:p>
            <a:endParaRPr lang="en-US"/>
          </a:p>
          <a:p>
            <a:r>
              <a:rPr lang="en-US"/>
              <a:t>Vs Code a servi d’environnement principal pour développer les scripts </a:t>
            </a:r>
          </a:p>
          <a:p>
            <a:r>
              <a:rPr lang="en-US"/>
              <a:t>Python, l’interface web en React et l’agent IA.</a:t>
            </a:r>
          </a:p>
          <a:p>
            <a:endParaRPr lang="en-US"/>
          </a:p>
          <a:p>
            <a:endParaRPr lang="en-US"/>
          </a:p>
          <a:p>
            <a:r>
              <a:rPr lang="en-US"/>
              <a:t>ReactJS a permis de construire une application web centralisée </a:t>
            </a:r>
          </a:p>
          <a:p>
            <a:endParaRPr lang="en-US"/>
          </a:p>
          <a:p>
            <a:r>
              <a:rPr lang="en-US"/>
              <a:t>Enfin, Power BI a servi à créer un tableau de bord pour visualiser les KPI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La solution repose sur trois volets intégrés dans une application web.</a:t>
            </a:r>
          </a:p>
          <a:p>
            <a:endParaRPr lang="en-US"/>
          </a:p>
          <a:p>
            <a:r>
              <a:rPr lang="en-US"/>
              <a:t>Le module de prévision permet d’anticiper les ventes par article en quantité et en chiffre d’affaires.</a:t>
            </a:r>
          </a:p>
          <a:p>
            <a:endParaRPr lang="en-US"/>
          </a:p>
          <a:p>
            <a:r>
              <a:rPr lang="en-US"/>
              <a:t>le chatbot IA permet d’interroger les données en langage naturel pour obtenir des analyses instantanées.</a:t>
            </a:r>
          </a:p>
          <a:p>
            <a:endParaRPr lang="en-US"/>
          </a:p>
          <a:p>
            <a:r>
              <a:rPr lang="en-US"/>
              <a:t>Le dashboard Power BI offre une vision globale de la performance commerciale.</a:t>
            </a:r>
          </a:p>
          <a:p>
            <a:endParaRPr lang="en-US"/>
          </a:p>
          <a:p>
            <a:r>
              <a:rPr lang="en-US"/>
              <a:t>Ces modules sont regroupés dans une interface web pour offrir une expérience fluide aux utilisateurs.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La solution repose sur trois volets intégrés dans une application web.</a:t>
            </a:r>
          </a:p>
          <a:p>
            <a:endParaRPr lang="en-US"/>
          </a:p>
          <a:p>
            <a:r>
              <a:rPr lang="en-US"/>
              <a:t>Le module de prévision permet d’anticiper les ventes par article en quantité et en chiffre d’affaires.</a:t>
            </a:r>
          </a:p>
          <a:p>
            <a:endParaRPr lang="en-US"/>
          </a:p>
          <a:p>
            <a:r>
              <a:rPr lang="en-US"/>
              <a:t>le chatbot IA permet d’interroger les données en langage naturel pour obtenir des analyses instantanées.</a:t>
            </a:r>
          </a:p>
          <a:p>
            <a:endParaRPr lang="en-US"/>
          </a:p>
          <a:p>
            <a:r>
              <a:rPr lang="en-US"/>
              <a:t>Le dashboard Power BI offre une vision globale de la performance commerciale.</a:t>
            </a:r>
          </a:p>
          <a:p>
            <a:endParaRPr lang="en-US"/>
          </a:p>
          <a:p>
            <a:r>
              <a:rPr lang="en-US"/>
              <a:t>Ces modules sont regroupés dans une interface web pour offrir une expérience fluide aux utilisateurs.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conduire ce projet, j’ai suivi la méthodologie CRISP-DM.</a:t>
            </a:r>
          </a:p>
          <a:p>
            <a:r>
              <a:rPr lang="en-US"/>
              <a:t>Elle commence par la compréhension métier, puis l’analyse et la préparation des données.</a:t>
            </a:r>
          </a:p>
          <a:p>
            <a:r>
              <a:rPr lang="en-US"/>
              <a:t>Ensuite viennent la modélisation, l’évaluation des performances et enfin le déploiement de la solution opérationnelle.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9.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7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78.png"/><Relationship Id="rId2" Type="http://schemas.openxmlformats.org/officeDocument/2006/relationships/notesSlide" Target="../notesSlides/notesSlide19.xml"/><Relationship Id="rId16" Type="http://schemas.openxmlformats.org/officeDocument/2006/relationships/image" Target="../media/image77.svg"/><Relationship Id="rId20" Type="http://schemas.openxmlformats.org/officeDocument/2006/relationships/image" Target="../media/image81.svg"/><Relationship Id="rId1" Type="http://schemas.openxmlformats.org/officeDocument/2006/relationships/slideLayout" Target="../slideLayouts/slideLayout7.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svg"/><Relationship Id="rId19" Type="http://schemas.openxmlformats.org/officeDocument/2006/relationships/image" Target="../media/image80.pn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56.png"/><Relationship Id="rId7"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57.svg"/><Relationship Id="rId9" Type="http://schemas.openxmlformats.org/officeDocument/2006/relationships/image" Target="../media/image86.png"/></Relationships>
</file>

<file path=ppt/slides/_rels/slide2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56.png"/><Relationship Id="rId7"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57.svg"/><Relationship Id="rId9" Type="http://schemas.openxmlformats.org/officeDocument/2006/relationships/image" Target="../media/image86.png"/></Relationships>
</file>

<file path=ppt/slides/_rels/slide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a:off x="5760863" y="2949181"/>
            <a:ext cx="6766275" cy="0"/>
          </a:xfrm>
          <a:prstGeom prst="line">
            <a:avLst/>
          </a:prstGeom>
          <a:ln w="28575" cap="flat">
            <a:solidFill>
              <a:srgbClr val="737373"/>
            </a:solidFill>
            <a:prstDash val="solid"/>
            <a:headEnd type="none" w="sm" len="sm"/>
            <a:tailEnd type="none" w="sm" len="sm"/>
          </a:ln>
        </p:spPr>
        <p:txBody>
          <a:bodyPr/>
          <a:lstStyle/>
          <a:p>
            <a:endParaRPr lang="fr-FR"/>
          </a:p>
        </p:txBody>
      </p:sp>
      <p:sp>
        <p:nvSpPr>
          <p:cNvPr id="3" name="Freeform 3"/>
          <p:cNvSpPr/>
          <p:nvPr/>
        </p:nvSpPr>
        <p:spPr>
          <a:xfrm>
            <a:off x="14251507" y="783223"/>
            <a:ext cx="4036493" cy="1585543"/>
          </a:xfrm>
          <a:custGeom>
            <a:avLst/>
            <a:gdLst/>
            <a:ahLst/>
            <a:cxnLst/>
            <a:rect l="l" t="t" r="r" b="b"/>
            <a:pathLst>
              <a:path w="4036493" h="1585543">
                <a:moveTo>
                  <a:pt x="0" y="0"/>
                </a:moveTo>
                <a:lnTo>
                  <a:pt x="4036493" y="0"/>
                </a:lnTo>
                <a:lnTo>
                  <a:pt x="4036493" y="1585542"/>
                </a:lnTo>
                <a:lnTo>
                  <a:pt x="0" y="1585542"/>
                </a:lnTo>
                <a:lnTo>
                  <a:pt x="0" y="0"/>
                </a:lnTo>
                <a:close/>
              </a:path>
            </a:pathLst>
          </a:custGeom>
          <a:blipFill>
            <a:blip r:embed="rId3"/>
            <a:stretch>
              <a:fillRect t="-86004" b="-68576"/>
            </a:stretch>
          </a:blipFill>
        </p:spPr>
        <p:txBody>
          <a:bodyPr/>
          <a:lstStyle/>
          <a:p>
            <a:endParaRPr lang="fr-FR"/>
          </a:p>
        </p:txBody>
      </p:sp>
      <p:sp>
        <p:nvSpPr>
          <p:cNvPr id="4" name="Freeform 4"/>
          <p:cNvSpPr/>
          <p:nvPr/>
        </p:nvSpPr>
        <p:spPr>
          <a:xfrm>
            <a:off x="208208" y="783223"/>
            <a:ext cx="4083856" cy="2006309"/>
          </a:xfrm>
          <a:custGeom>
            <a:avLst/>
            <a:gdLst/>
            <a:ahLst/>
            <a:cxnLst/>
            <a:rect l="l" t="t" r="r" b="b"/>
            <a:pathLst>
              <a:path w="4083856" h="2006309">
                <a:moveTo>
                  <a:pt x="0" y="0"/>
                </a:moveTo>
                <a:lnTo>
                  <a:pt x="4083856" y="0"/>
                </a:lnTo>
                <a:lnTo>
                  <a:pt x="4083856" y="2006308"/>
                </a:lnTo>
                <a:lnTo>
                  <a:pt x="0" y="2006308"/>
                </a:lnTo>
                <a:lnTo>
                  <a:pt x="0" y="0"/>
                </a:lnTo>
                <a:close/>
              </a:path>
            </a:pathLst>
          </a:custGeom>
          <a:blipFill>
            <a:blip r:embed="rId4"/>
            <a:stretch>
              <a:fillRect t="-9810" b="-9810"/>
            </a:stretch>
          </a:blipFill>
        </p:spPr>
        <p:txBody>
          <a:bodyPr/>
          <a:lstStyle/>
          <a:p>
            <a:endParaRPr lang="fr-FR"/>
          </a:p>
        </p:txBody>
      </p:sp>
      <p:sp>
        <p:nvSpPr>
          <p:cNvPr id="5" name="TextBox 5"/>
          <p:cNvSpPr txBox="1"/>
          <p:nvPr/>
        </p:nvSpPr>
        <p:spPr>
          <a:xfrm>
            <a:off x="2849616" y="3772535"/>
            <a:ext cx="13005671" cy="655956"/>
          </a:xfrm>
          <a:prstGeom prst="rect">
            <a:avLst/>
          </a:prstGeom>
        </p:spPr>
        <p:txBody>
          <a:bodyPr lIns="0" tIns="0" rIns="0" bIns="0" rtlCol="0" anchor="t">
            <a:spAutoFit/>
          </a:bodyPr>
          <a:lstStyle/>
          <a:p>
            <a:pPr algn="ctr">
              <a:lnSpc>
                <a:spcPts val="5319"/>
              </a:lnSpc>
            </a:pPr>
            <a:r>
              <a:rPr lang="en-US" sz="3799" spc="174">
                <a:solidFill>
                  <a:srgbClr val="000000"/>
                </a:solidFill>
                <a:latin typeface="Archivo Black"/>
                <a:ea typeface="Archivo Black"/>
                <a:cs typeface="Archivo Black"/>
                <a:sym typeface="Archivo Black"/>
              </a:rPr>
              <a:t>MINI PROJET 1 MACHINE LEARNING </a:t>
            </a:r>
          </a:p>
        </p:txBody>
      </p:sp>
      <p:sp>
        <p:nvSpPr>
          <p:cNvPr id="6" name="TextBox 6"/>
          <p:cNvSpPr txBox="1"/>
          <p:nvPr/>
        </p:nvSpPr>
        <p:spPr>
          <a:xfrm>
            <a:off x="3574360" y="1537894"/>
            <a:ext cx="11556184" cy="339724"/>
          </a:xfrm>
          <a:prstGeom prst="rect">
            <a:avLst/>
          </a:prstGeom>
        </p:spPr>
        <p:txBody>
          <a:bodyPr lIns="0" tIns="0" rIns="0" bIns="0" rtlCol="0" anchor="t">
            <a:spAutoFit/>
          </a:bodyPr>
          <a:lstStyle/>
          <a:p>
            <a:pPr algn="ctr">
              <a:lnSpc>
                <a:spcPts val="2800"/>
              </a:lnSpc>
            </a:pPr>
            <a:r>
              <a:rPr lang="en-US" sz="2000" spc="304">
                <a:solidFill>
                  <a:srgbClr val="000000"/>
                </a:solidFill>
                <a:latin typeface="Garet"/>
                <a:ea typeface="Garet"/>
                <a:cs typeface="Garet"/>
                <a:sym typeface="Garet"/>
              </a:rPr>
              <a:t>MASTER EN VEILLE ET INTELLIGENCE COMPÉTITIVE</a:t>
            </a:r>
          </a:p>
        </p:txBody>
      </p:sp>
      <p:sp>
        <p:nvSpPr>
          <p:cNvPr id="7" name="TextBox 7"/>
          <p:cNvSpPr txBox="1"/>
          <p:nvPr/>
        </p:nvSpPr>
        <p:spPr>
          <a:xfrm>
            <a:off x="5546497" y="9173357"/>
            <a:ext cx="7611910" cy="398780"/>
          </a:xfrm>
          <a:prstGeom prst="rect">
            <a:avLst/>
          </a:prstGeom>
        </p:spPr>
        <p:txBody>
          <a:bodyPr lIns="0" tIns="0" rIns="0" bIns="0" rtlCol="0" anchor="t">
            <a:spAutoFit/>
          </a:bodyPr>
          <a:lstStyle/>
          <a:p>
            <a:pPr algn="ctr">
              <a:lnSpc>
                <a:spcPts val="3220"/>
              </a:lnSpc>
            </a:pPr>
            <a:r>
              <a:rPr lang="en-US" sz="2300" spc="460">
                <a:solidFill>
                  <a:srgbClr val="000000"/>
                </a:solidFill>
                <a:latin typeface="Bebas Neue"/>
                <a:ea typeface="Bebas Neue"/>
                <a:cs typeface="Bebas Neue"/>
                <a:sym typeface="Bebas Neue"/>
              </a:rPr>
              <a:t>ANNÉE UNIVERSITAIRE : 2025-2026</a:t>
            </a:r>
          </a:p>
        </p:txBody>
      </p:sp>
      <p:sp>
        <p:nvSpPr>
          <p:cNvPr id="8" name="TextBox 8"/>
          <p:cNvSpPr txBox="1"/>
          <p:nvPr/>
        </p:nvSpPr>
        <p:spPr>
          <a:xfrm>
            <a:off x="4980867" y="6491979"/>
            <a:ext cx="8743170" cy="646465"/>
          </a:xfrm>
          <a:prstGeom prst="rect">
            <a:avLst/>
          </a:prstGeom>
        </p:spPr>
        <p:txBody>
          <a:bodyPr lIns="0" tIns="0" rIns="0" bIns="0" rtlCol="0" anchor="t">
            <a:spAutoFit/>
          </a:bodyPr>
          <a:lstStyle/>
          <a:p>
            <a:pPr algn="ctr">
              <a:lnSpc>
                <a:spcPts val="2693"/>
              </a:lnSpc>
            </a:pPr>
            <a:r>
              <a:rPr lang="en-US" sz="1923" b="1" spc="292">
                <a:solidFill>
                  <a:srgbClr val="000000"/>
                </a:solidFill>
                <a:latin typeface="Garet Bold"/>
                <a:ea typeface="Garet Bold"/>
                <a:cs typeface="Garet Bold"/>
                <a:sym typeface="Garet Bold"/>
              </a:rPr>
              <a:t>RÉALISÉ PAR: CHAIMA ALLAGUI -OMRA MEJRI -ASMA AMAMI-MARWA WERGHI - CHAIMA HAIDRI</a:t>
            </a:r>
          </a:p>
        </p:txBody>
      </p:sp>
      <p:sp>
        <p:nvSpPr>
          <p:cNvPr id="9" name="TextBox 9"/>
          <p:cNvSpPr txBox="1"/>
          <p:nvPr/>
        </p:nvSpPr>
        <p:spPr>
          <a:xfrm>
            <a:off x="6485377" y="7814719"/>
            <a:ext cx="5734151" cy="646465"/>
          </a:xfrm>
          <a:prstGeom prst="rect">
            <a:avLst/>
          </a:prstGeom>
        </p:spPr>
        <p:txBody>
          <a:bodyPr lIns="0" tIns="0" rIns="0" bIns="0" rtlCol="0" anchor="t">
            <a:spAutoFit/>
          </a:bodyPr>
          <a:lstStyle/>
          <a:p>
            <a:pPr algn="ctr">
              <a:lnSpc>
                <a:spcPts val="2693"/>
              </a:lnSpc>
            </a:pPr>
            <a:r>
              <a:rPr lang="en-US" sz="1923" b="1" spc="292">
                <a:solidFill>
                  <a:srgbClr val="000000"/>
                </a:solidFill>
                <a:latin typeface="Garet Bold"/>
                <a:ea typeface="Garet Bold"/>
                <a:cs typeface="Garet Bold"/>
                <a:sym typeface="Garet Bold"/>
              </a:rPr>
              <a:t>ENCADRANT  ACADÉMIQUE :</a:t>
            </a:r>
          </a:p>
          <a:p>
            <a:pPr algn="ctr">
              <a:lnSpc>
                <a:spcPts val="2693"/>
              </a:lnSpc>
            </a:pPr>
            <a:r>
              <a:rPr lang="en-US" sz="1923" spc="292">
                <a:solidFill>
                  <a:srgbClr val="000000"/>
                </a:solidFill>
                <a:latin typeface="Garet"/>
                <a:ea typeface="Garet"/>
                <a:cs typeface="Garet"/>
                <a:sym typeface="Garet"/>
              </a:rPr>
              <a:t>MAKREM BELDI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072250" y="674588"/>
            <a:ext cx="485486" cy="222450"/>
            <a:chOff x="0" y="0"/>
            <a:chExt cx="647314" cy="296600"/>
          </a:xfrm>
        </p:grpSpPr>
        <p:sp>
          <p:nvSpPr>
            <p:cNvPr id="3" name="Freeform 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4" name="Freeform 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5" name="AutoShape 5"/>
          <p:cNvSpPr/>
          <p:nvPr/>
        </p:nvSpPr>
        <p:spPr>
          <a:xfrm flipV="1">
            <a:off x="364459"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6" name="Group 6"/>
          <p:cNvGrpSpPr/>
          <p:nvPr/>
        </p:nvGrpSpPr>
        <p:grpSpPr>
          <a:xfrm rot="-10800000">
            <a:off x="1462253" y="674588"/>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4039947" y="674587"/>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CFDFE"/>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644640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8852868" y="674588"/>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27100"/>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1259329" y="674587"/>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3665789"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4" name="Group 24"/>
          <p:cNvGrpSpPr/>
          <p:nvPr/>
        </p:nvGrpSpPr>
        <p:grpSpPr>
          <a:xfrm rot="-10800000">
            <a:off x="16072250" y="674588"/>
            <a:ext cx="485486" cy="222450"/>
            <a:chOff x="0" y="0"/>
            <a:chExt cx="647314" cy="296600"/>
          </a:xfrm>
        </p:grpSpPr>
        <p:sp>
          <p:nvSpPr>
            <p:cNvPr id="25" name="Freeform 25"/>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6" name="Freeform 26"/>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7" name="Freeform 27"/>
          <p:cNvSpPr/>
          <p:nvPr/>
        </p:nvSpPr>
        <p:spPr>
          <a:xfrm>
            <a:off x="1947738" y="3023524"/>
            <a:ext cx="14420645" cy="5389716"/>
          </a:xfrm>
          <a:custGeom>
            <a:avLst/>
            <a:gdLst/>
            <a:ahLst/>
            <a:cxnLst/>
            <a:rect l="l" t="t" r="r" b="b"/>
            <a:pathLst>
              <a:path w="14420645" h="5389716">
                <a:moveTo>
                  <a:pt x="0" y="0"/>
                </a:moveTo>
                <a:lnTo>
                  <a:pt x="14420645" y="0"/>
                </a:lnTo>
                <a:lnTo>
                  <a:pt x="14420645" y="5389716"/>
                </a:lnTo>
                <a:lnTo>
                  <a:pt x="0" y="5389716"/>
                </a:lnTo>
                <a:lnTo>
                  <a:pt x="0" y="0"/>
                </a:lnTo>
                <a:close/>
              </a:path>
            </a:pathLst>
          </a:custGeom>
          <a:blipFill>
            <a:blip r:embed="rId3"/>
            <a:stretch>
              <a:fillRect/>
            </a:stretch>
          </a:blipFill>
        </p:spPr>
        <p:txBody>
          <a:bodyPr/>
          <a:lstStyle/>
          <a:p>
            <a:endParaRPr lang="fr-FR"/>
          </a:p>
        </p:txBody>
      </p:sp>
      <p:sp>
        <p:nvSpPr>
          <p:cNvPr id="28" name="Freeform 28"/>
          <p:cNvSpPr/>
          <p:nvPr/>
        </p:nvSpPr>
        <p:spPr>
          <a:xfrm>
            <a:off x="483804" y="1993270"/>
            <a:ext cx="747964" cy="747964"/>
          </a:xfrm>
          <a:custGeom>
            <a:avLst/>
            <a:gdLst/>
            <a:ahLst/>
            <a:cxnLst/>
            <a:rect l="l" t="t" r="r" b="b"/>
            <a:pathLst>
              <a:path w="747964" h="747964">
                <a:moveTo>
                  <a:pt x="0" y="0"/>
                </a:moveTo>
                <a:lnTo>
                  <a:pt x="747964" y="0"/>
                </a:lnTo>
                <a:lnTo>
                  <a:pt x="747964" y="747964"/>
                </a:lnTo>
                <a:lnTo>
                  <a:pt x="0" y="747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29" name="TextBox 29"/>
          <p:cNvSpPr txBox="1"/>
          <p:nvPr/>
        </p:nvSpPr>
        <p:spPr>
          <a:xfrm>
            <a:off x="1547909" y="2111030"/>
            <a:ext cx="7028749" cy="483869"/>
          </a:xfrm>
          <a:prstGeom prst="rect">
            <a:avLst/>
          </a:prstGeom>
        </p:spPr>
        <p:txBody>
          <a:bodyPr lIns="0" tIns="0" rIns="0" bIns="0" rtlCol="0" anchor="t">
            <a:spAutoFit/>
          </a:bodyPr>
          <a:lstStyle/>
          <a:p>
            <a:pPr algn="l">
              <a:lnSpc>
                <a:spcPts val="3840"/>
              </a:lnSpc>
            </a:pPr>
            <a:r>
              <a:rPr lang="en-US" sz="3000" spc="321">
                <a:solidFill>
                  <a:srgbClr val="FFFFFF"/>
                </a:solidFill>
                <a:latin typeface="Archivo Black"/>
                <a:ea typeface="Archivo Black"/>
                <a:cs typeface="Archivo Black"/>
                <a:sym typeface="Archivo Black"/>
              </a:rPr>
              <a:t>ANALYSE EXPLORATOIRE</a:t>
            </a:r>
          </a:p>
        </p:txBody>
      </p:sp>
      <p:sp>
        <p:nvSpPr>
          <p:cNvPr id="30" name="TextBox 30"/>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31" name="TextBox 31"/>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FCFDFE"/>
                </a:solidFill>
                <a:latin typeface="Arial MT Pro Bold"/>
                <a:ea typeface="Arial MT Pro Bold"/>
                <a:cs typeface="Arial MT Pro Bold"/>
                <a:sym typeface="Arial MT Pro Bold"/>
              </a:rPr>
              <a:t>Étude de l’existant</a:t>
            </a:r>
          </a:p>
          <a:p>
            <a:pPr algn="ctr">
              <a:lnSpc>
                <a:spcPts val="1800"/>
              </a:lnSpc>
            </a:pPr>
            <a:r>
              <a:rPr lang="en-US" sz="1500" b="1">
                <a:solidFill>
                  <a:srgbClr val="FCFDFE"/>
                </a:solidFill>
                <a:latin typeface="Arial MT Pro Bold"/>
                <a:ea typeface="Arial MT Pro Bold"/>
                <a:cs typeface="Arial MT Pro Bold"/>
                <a:sym typeface="Arial MT Pro Bold"/>
              </a:rPr>
              <a:t> &amp; solution </a:t>
            </a:r>
          </a:p>
          <a:p>
            <a:pPr algn="ctr">
              <a:lnSpc>
                <a:spcPts val="1800"/>
              </a:lnSpc>
            </a:pPr>
            <a:endParaRPr lang="en-US" sz="1500" b="1">
              <a:solidFill>
                <a:srgbClr val="FCFDFE"/>
              </a:solidFill>
              <a:latin typeface="Arial MT Pro Bold"/>
              <a:ea typeface="Arial MT Pro Bold"/>
              <a:cs typeface="Arial MT Pro Bold"/>
              <a:sym typeface="Arial MT Pro Bold"/>
            </a:endParaRPr>
          </a:p>
        </p:txBody>
      </p:sp>
      <p:sp>
        <p:nvSpPr>
          <p:cNvPr id="32" name="TextBox 32"/>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FFFFFF"/>
                </a:solidFill>
                <a:latin typeface="Arial MT Pro Bold"/>
                <a:ea typeface="Arial MT Pro Bold"/>
                <a:cs typeface="Arial MT Pro Bold"/>
                <a:sym typeface="Arial MT Pro Bold"/>
              </a:rPr>
              <a:t>Données &amp;</a:t>
            </a:r>
          </a:p>
          <a:p>
            <a:pPr algn="ctr">
              <a:lnSpc>
                <a:spcPts val="1919"/>
              </a:lnSpc>
            </a:pPr>
            <a:r>
              <a:rPr lang="en-US" sz="1599" b="1" spc="-1">
                <a:solidFill>
                  <a:srgbClr val="FFFFFF"/>
                </a:solidFill>
                <a:latin typeface="Arial MT Pro Bold"/>
                <a:ea typeface="Arial MT Pro Bold"/>
                <a:cs typeface="Arial MT Pro Bold"/>
                <a:sym typeface="Arial MT Pro Bold"/>
              </a:rPr>
              <a:t> Préparation</a:t>
            </a:r>
          </a:p>
        </p:txBody>
      </p:sp>
      <p:sp>
        <p:nvSpPr>
          <p:cNvPr id="33" name="TextBox 33"/>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F27100"/>
                </a:solidFill>
                <a:latin typeface="Arial MT Pro Bold"/>
                <a:ea typeface="Arial MT Pro Bold"/>
                <a:cs typeface="Arial MT Pro Bold"/>
                <a:sym typeface="Arial MT Pro Bold"/>
              </a:rPr>
              <a:t>Méthodologie</a:t>
            </a:r>
          </a:p>
        </p:txBody>
      </p:sp>
      <p:sp>
        <p:nvSpPr>
          <p:cNvPr id="34" name="TextBox 34"/>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Modélisation &amp; Évaluation</a:t>
            </a:r>
          </a:p>
        </p:txBody>
      </p:sp>
      <p:sp>
        <p:nvSpPr>
          <p:cNvPr id="35" name="TextBox 35"/>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36" name="TextBox 36"/>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
        <p:nvSpPr>
          <p:cNvPr id="37" name="TextBox 37"/>
          <p:cNvSpPr txBox="1"/>
          <p:nvPr/>
        </p:nvSpPr>
        <p:spPr>
          <a:xfrm>
            <a:off x="5516201" y="8841865"/>
            <a:ext cx="6673334" cy="1028700"/>
          </a:xfrm>
          <a:prstGeom prst="rect">
            <a:avLst/>
          </a:prstGeom>
        </p:spPr>
        <p:txBody>
          <a:bodyPr lIns="0" tIns="0" rIns="0" bIns="0" rtlCol="0" anchor="t">
            <a:spAutoFit/>
          </a:bodyPr>
          <a:lstStyle/>
          <a:p>
            <a:pPr marL="496566" lvl="1" indent="-248283" algn="ctr">
              <a:lnSpc>
                <a:spcPts val="2759"/>
              </a:lnSpc>
              <a:buFont typeface="Arial"/>
              <a:buChar char="•"/>
            </a:pPr>
            <a:r>
              <a:rPr lang="en-US" sz="2299" spc="-1">
                <a:solidFill>
                  <a:srgbClr val="FFFFFF"/>
                </a:solidFill>
                <a:latin typeface="Canva Sans"/>
                <a:ea typeface="Canva Sans"/>
                <a:cs typeface="Canva Sans"/>
                <a:sym typeface="Canva Sans"/>
              </a:rPr>
              <a:t>Différences entre churners et non-churners</a:t>
            </a:r>
          </a:p>
          <a:p>
            <a:pPr marL="496566" lvl="1" indent="-248283" algn="ctr">
              <a:lnSpc>
                <a:spcPts val="2759"/>
              </a:lnSpc>
              <a:buFont typeface="Arial"/>
              <a:buChar char="•"/>
            </a:pPr>
            <a:r>
              <a:rPr lang="en-US" sz="2299" spc="-1">
                <a:solidFill>
                  <a:srgbClr val="FFFFFF"/>
                </a:solidFill>
                <a:latin typeface="Canva Sans"/>
                <a:ea typeface="Canva Sans"/>
                <a:cs typeface="Canva Sans"/>
                <a:sym typeface="Canva Sans"/>
              </a:rPr>
              <a:t>Solde revolving plus élevé chez les churners</a:t>
            </a:r>
          </a:p>
          <a:p>
            <a:pPr marL="496566" lvl="1" indent="-248283" algn="ctr">
              <a:lnSpc>
                <a:spcPts val="2759"/>
              </a:lnSpc>
              <a:buFont typeface="Arial"/>
              <a:buChar char="•"/>
            </a:pPr>
            <a:r>
              <a:rPr lang="en-US" sz="2299" spc="-1">
                <a:solidFill>
                  <a:srgbClr val="FFFFFF"/>
                </a:solidFill>
                <a:latin typeface="Canva Sans"/>
                <a:ea typeface="Canva Sans"/>
                <a:cs typeface="Canva Sans"/>
                <a:sym typeface="Canva Sans"/>
              </a:rPr>
              <a:t>Baisse de l’activité transactionnelle</a:t>
            </a:r>
          </a:p>
        </p:txBody>
      </p:sp>
      <p:sp>
        <p:nvSpPr>
          <p:cNvPr id="38" name="TextBox 38"/>
          <p:cNvSpPr txBox="1"/>
          <p:nvPr/>
        </p:nvSpPr>
        <p:spPr>
          <a:xfrm>
            <a:off x="17259300" y="9105900"/>
            <a:ext cx="594064"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072250" y="674588"/>
            <a:ext cx="485486" cy="222450"/>
            <a:chOff x="0" y="0"/>
            <a:chExt cx="647314" cy="296600"/>
          </a:xfrm>
        </p:grpSpPr>
        <p:sp>
          <p:nvSpPr>
            <p:cNvPr id="3" name="Freeform 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4" name="Freeform 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5" name="AutoShape 5"/>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6" name="Group 6"/>
          <p:cNvGrpSpPr/>
          <p:nvPr/>
        </p:nvGrpSpPr>
        <p:grpSpPr>
          <a:xfrm rot="-10800000">
            <a:off x="1462253" y="674588"/>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4039947" y="674587"/>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644640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8852868" y="674588"/>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27100"/>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1259329" y="674587"/>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3665789"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4" name="Group 24"/>
          <p:cNvGrpSpPr/>
          <p:nvPr/>
        </p:nvGrpSpPr>
        <p:grpSpPr>
          <a:xfrm rot="-10800000">
            <a:off x="16072250" y="674588"/>
            <a:ext cx="485486" cy="222450"/>
            <a:chOff x="0" y="0"/>
            <a:chExt cx="647314" cy="296600"/>
          </a:xfrm>
        </p:grpSpPr>
        <p:sp>
          <p:nvSpPr>
            <p:cNvPr id="25" name="Freeform 25"/>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6" name="Freeform 26"/>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7" name="Freeform 27"/>
          <p:cNvSpPr/>
          <p:nvPr/>
        </p:nvSpPr>
        <p:spPr>
          <a:xfrm>
            <a:off x="11249366" y="2482510"/>
            <a:ext cx="6295512" cy="5321979"/>
          </a:xfrm>
          <a:custGeom>
            <a:avLst/>
            <a:gdLst/>
            <a:ahLst/>
            <a:cxnLst/>
            <a:rect l="l" t="t" r="r" b="b"/>
            <a:pathLst>
              <a:path w="6295512" h="5321979">
                <a:moveTo>
                  <a:pt x="0" y="0"/>
                </a:moveTo>
                <a:lnTo>
                  <a:pt x="6295512" y="0"/>
                </a:lnTo>
                <a:lnTo>
                  <a:pt x="6295512" y="5321980"/>
                </a:lnTo>
                <a:lnTo>
                  <a:pt x="0" y="5321980"/>
                </a:lnTo>
                <a:lnTo>
                  <a:pt x="0" y="0"/>
                </a:lnTo>
                <a:close/>
              </a:path>
            </a:pathLst>
          </a:custGeom>
          <a:blipFill>
            <a:blip r:embed="rId3"/>
            <a:stretch>
              <a:fillRect/>
            </a:stretch>
          </a:blipFill>
        </p:spPr>
        <p:txBody>
          <a:bodyPr/>
          <a:lstStyle/>
          <a:p>
            <a:endParaRPr lang="fr-FR"/>
          </a:p>
        </p:txBody>
      </p:sp>
      <p:sp>
        <p:nvSpPr>
          <p:cNvPr id="28" name="Freeform 28"/>
          <p:cNvSpPr/>
          <p:nvPr/>
        </p:nvSpPr>
        <p:spPr>
          <a:xfrm>
            <a:off x="483804" y="1998738"/>
            <a:ext cx="737028" cy="737028"/>
          </a:xfrm>
          <a:custGeom>
            <a:avLst/>
            <a:gdLst/>
            <a:ahLst/>
            <a:cxnLst/>
            <a:rect l="l" t="t" r="r" b="b"/>
            <a:pathLst>
              <a:path w="737028" h="737028">
                <a:moveTo>
                  <a:pt x="0" y="0"/>
                </a:moveTo>
                <a:lnTo>
                  <a:pt x="737028" y="0"/>
                </a:lnTo>
                <a:lnTo>
                  <a:pt x="737028" y="737028"/>
                </a:lnTo>
                <a:lnTo>
                  <a:pt x="0" y="737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29" name="TextBox 29"/>
          <p:cNvSpPr txBox="1"/>
          <p:nvPr/>
        </p:nvSpPr>
        <p:spPr>
          <a:xfrm>
            <a:off x="1547909" y="2111030"/>
            <a:ext cx="7028749" cy="483869"/>
          </a:xfrm>
          <a:prstGeom prst="rect">
            <a:avLst/>
          </a:prstGeom>
        </p:spPr>
        <p:txBody>
          <a:bodyPr lIns="0" tIns="0" rIns="0" bIns="0" rtlCol="0" anchor="t">
            <a:spAutoFit/>
          </a:bodyPr>
          <a:lstStyle/>
          <a:p>
            <a:pPr algn="l">
              <a:lnSpc>
                <a:spcPts val="3840"/>
              </a:lnSpc>
            </a:pPr>
            <a:r>
              <a:rPr lang="en-US" sz="3000" spc="321">
                <a:solidFill>
                  <a:srgbClr val="FFFFFF"/>
                </a:solidFill>
                <a:latin typeface="Archivo Black"/>
                <a:ea typeface="Archivo Black"/>
                <a:cs typeface="Archivo Black"/>
                <a:sym typeface="Archivo Black"/>
              </a:rPr>
              <a:t>PRÉTRAITEMENT</a:t>
            </a:r>
          </a:p>
        </p:txBody>
      </p:sp>
      <p:sp>
        <p:nvSpPr>
          <p:cNvPr id="30" name="TextBox 30"/>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31" name="TextBox 31"/>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FFFFFF"/>
                </a:solidFill>
                <a:latin typeface="Arial MT Pro Bold"/>
                <a:ea typeface="Arial MT Pro Bold"/>
                <a:cs typeface="Arial MT Pro Bold"/>
                <a:sym typeface="Arial MT Pro Bold"/>
              </a:rPr>
              <a:t>Étude de l’existant</a:t>
            </a:r>
          </a:p>
          <a:p>
            <a:pPr algn="ctr">
              <a:lnSpc>
                <a:spcPts val="1800"/>
              </a:lnSpc>
            </a:pPr>
            <a:r>
              <a:rPr lang="en-US" sz="1500" b="1">
                <a:solidFill>
                  <a:srgbClr val="FFFFFF"/>
                </a:solidFill>
                <a:latin typeface="Arial MT Pro Bold"/>
                <a:ea typeface="Arial MT Pro Bold"/>
                <a:cs typeface="Arial MT Pro Bold"/>
                <a:sym typeface="Arial MT Pro Bold"/>
              </a:rPr>
              <a:t> &amp; solution </a:t>
            </a:r>
          </a:p>
          <a:p>
            <a:pPr algn="ctr">
              <a:lnSpc>
                <a:spcPts val="1800"/>
              </a:lnSpc>
            </a:pPr>
            <a:endParaRPr lang="en-US" sz="1500" b="1">
              <a:solidFill>
                <a:srgbClr val="FFFFFF"/>
              </a:solidFill>
              <a:latin typeface="Arial MT Pro Bold"/>
              <a:ea typeface="Arial MT Pro Bold"/>
              <a:cs typeface="Arial MT Pro Bold"/>
              <a:sym typeface="Arial MT Pro Bold"/>
            </a:endParaRPr>
          </a:p>
        </p:txBody>
      </p:sp>
      <p:sp>
        <p:nvSpPr>
          <p:cNvPr id="32" name="TextBox 32"/>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FFFFFF"/>
                </a:solidFill>
                <a:latin typeface="Arial MT Pro Bold"/>
                <a:ea typeface="Arial MT Pro Bold"/>
                <a:cs typeface="Arial MT Pro Bold"/>
                <a:sym typeface="Arial MT Pro Bold"/>
              </a:rPr>
              <a:t>Données &amp;</a:t>
            </a:r>
          </a:p>
          <a:p>
            <a:pPr algn="ctr">
              <a:lnSpc>
                <a:spcPts val="1919"/>
              </a:lnSpc>
            </a:pPr>
            <a:r>
              <a:rPr lang="en-US" sz="1599" b="1" spc="-1">
                <a:solidFill>
                  <a:srgbClr val="FFFFFF"/>
                </a:solidFill>
                <a:latin typeface="Arial MT Pro Bold"/>
                <a:ea typeface="Arial MT Pro Bold"/>
                <a:cs typeface="Arial MT Pro Bold"/>
                <a:sym typeface="Arial MT Pro Bold"/>
              </a:rPr>
              <a:t> Préparation</a:t>
            </a:r>
          </a:p>
        </p:txBody>
      </p:sp>
      <p:sp>
        <p:nvSpPr>
          <p:cNvPr id="33" name="TextBox 33"/>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F27100"/>
                </a:solidFill>
                <a:latin typeface="Arial MT Pro Bold"/>
                <a:ea typeface="Arial MT Pro Bold"/>
                <a:cs typeface="Arial MT Pro Bold"/>
                <a:sym typeface="Arial MT Pro Bold"/>
              </a:rPr>
              <a:t>Méthodologie</a:t>
            </a:r>
          </a:p>
        </p:txBody>
      </p:sp>
      <p:sp>
        <p:nvSpPr>
          <p:cNvPr id="34" name="TextBox 34"/>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Modélisation &amp; Évaluation</a:t>
            </a:r>
          </a:p>
        </p:txBody>
      </p:sp>
      <p:sp>
        <p:nvSpPr>
          <p:cNvPr id="35" name="TextBox 35"/>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36" name="TextBox 36"/>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
        <p:nvSpPr>
          <p:cNvPr id="37" name="TextBox 37"/>
          <p:cNvSpPr txBox="1"/>
          <p:nvPr/>
        </p:nvSpPr>
        <p:spPr>
          <a:xfrm>
            <a:off x="1028700" y="3252124"/>
            <a:ext cx="7304959" cy="3095953"/>
          </a:xfrm>
          <a:prstGeom prst="rect">
            <a:avLst/>
          </a:prstGeom>
        </p:spPr>
        <p:txBody>
          <a:bodyPr lIns="0" tIns="0" rIns="0" bIns="0" rtlCol="0" anchor="t">
            <a:spAutoFit/>
          </a:bodyPr>
          <a:lstStyle/>
          <a:p>
            <a:pPr marL="734800" lvl="1" indent="-367400" algn="l">
              <a:lnSpc>
                <a:spcPts val="4084"/>
              </a:lnSpc>
              <a:buFont typeface="Arial"/>
              <a:buChar char="•"/>
            </a:pPr>
            <a:r>
              <a:rPr lang="en-US" sz="3403" spc="-2">
                <a:solidFill>
                  <a:srgbClr val="FFFFFF"/>
                </a:solidFill>
                <a:latin typeface="Canva Sans"/>
                <a:ea typeface="Canva Sans"/>
                <a:cs typeface="Canva Sans"/>
                <a:sym typeface="Canva Sans"/>
              </a:rPr>
              <a:t>Suppression des variables non pertinentes</a:t>
            </a:r>
          </a:p>
          <a:p>
            <a:pPr marL="734800" lvl="1" indent="-367400" algn="l">
              <a:lnSpc>
                <a:spcPts val="4084"/>
              </a:lnSpc>
              <a:buFont typeface="Arial"/>
              <a:buChar char="•"/>
            </a:pPr>
            <a:r>
              <a:rPr lang="en-US" sz="3403" spc="-2">
                <a:solidFill>
                  <a:srgbClr val="FFFFFF"/>
                </a:solidFill>
                <a:latin typeface="Canva Sans"/>
                <a:ea typeface="Canva Sans"/>
                <a:cs typeface="Canva Sans"/>
                <a:sym typeface="Canva Sans"/>
              </a:rPr>
              <a:t>Encodage des variables catégorielles</a:t>
            </a:r>
          </a:p>
          <a:p>
            <a:pPr marL="734800" lvl="1" indent="-367400" algn="l">
              <a:lnSpc>
                <a:spcPts val="4084"/>
              </a:lnSpc>
              <a:buFont typeface="Arial"/>
              <a:buChar char="•"/>
            </a:pPr>
            <a:r>
              <a:rPr lang="en-US" sz="3403" spc="-2">
                <a:solidFill>
                  <a:srgbClr val="FFFFFF"/>
                </a:solidFill>
                <a:latin typeface="Canva Sans"/>
                <a:ea typeface="Canva Sans"/>
                <a:cs typeface="Canva Sans"/>
                <a:sym typeface="Canva Sans"/>
              </a:rPr>
              <a:t>Standardisation</a:t>
            </a:r>
          </a:p>
          <a:p>
            <a:pPr marL="734800" lvl="1" indent="-367400" algn="l">
              <a:lnSpc>
                <a:spcPts val="4084"/>
              </a:lnSpc>
              <a:buFont typeface="Arial"/>
              <a:buChar char="•"/>
            </a:pPr>
            <a:r>
              <a:rPr lang="en-US" sz="3403" spc="-2">
                <a:solidFill>
                  <a:srgbClr val="FFFFFF"/>
                </a:solidFill>
                <a:latin typeface="Canva Sans"/>
                <a:ea typeface="Canva Sans"/>
                <a:cs typeface="Canva Sans"/>
                <a:sym typeface="Canva Sans"/>
              </a:rPr>
              <a:t>Split Train / Test (70 % / 30 %)</a:t>
            </a:r>
          </a:p>
        </p:txBody>
      </p:sp>
      <p:sp>
        <p:nvSpPr>
          <p:cNvPr id="38" name="TextBox 38"/>
          <p:cNvSpPr txBox="1"/>
          <p:nvPr/>
        </p:nvSpPr>
        <p:spPr>
          <a:xfrm>
            <a:off x="17259300" y="9105900"/>
            <a:ext cx="594064"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11</a:t>
            </a:r>
          </a:p>
        </p:txBody>
      </p:sp>
    </p:spTree>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27100"/>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4" name="Freeform 24"/>
          <p:cNvSpPr/>
          <p:nvPr/>
        </p:nvSpPr>
        <p:spPr>
          <a:xfrm>
            <a:off x="483804" y="2168977"/>
            <a:ext cx="840233" cy="840233"/>
          </a:xfrm>
          <a:custGeom>
            <a:avLst/>
            <a:gdLst/>
            <a:ahLst/>
            <a:cxnLst/>
            <a:rect l="l" t="t" r="r" b="b"/>
            <a:pathLst>
              <a:path w="840233" h="840233">
                <a:moveTo>
                  <a:pt x="0" y="0"/>
                </a:moveTo>
                <a:lnTo>
                  <a:pt x="840233" y="0"/>
                </a:lnTo>
                <a:lnTo>
                  <a:pt x="840233" y="840233"/>
                </a:lnTo>
                <a:lnTo>
                  <a:pt x="0" y="8402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25" name="TextBox 25"/>
          <p:cNvSpPr txBox="1"/>
          <p:nvPr/>
        </p:nvSpPr>
        <p:spPr>
          <a:xfrm>
            <a:off x="1462253" y="2333082"/>
            <a:ext cx="7019161" cy="483447"/>
          </a:xfrm>
          <a:prstGeom prst="rect">
            <a:avLst/>
          </a:prstGeom>
        </p:spPr>
        <p:txBody>
          <a:bodyPr lIns="0" tIns="0" rIns="0" bIns="0" rtlCol="0" anchor="t">
            <a:spAutoFit/>
          </a:bodyPr>
          <a:lstStyle/>
          <a:p>
            <a:pPr algn="l">
              <a:lnSpc>
                <a:spcPts val="3893"/>
              </a:lnSpc>
            </a:pPr>
            <a:r>
              <a:rPr lang="en-US" sz="3041" spc="325">
                <a:solidFill>
                  <a:srgbClr val="FFFFFF"/>
                </a:solidFill>
                <a:latin typeface="Archivo Black"/>
                <a:ea typeface="Archivo Black"/>
                <a:cs typeface="Archivo Black"/>
                <a:sym typeface="Archivo Black"/>
              </a:rPr>
              <a:t> MODÈLE UTILISÉ</a:t>
            </a:r>
          </a:p>
        </p:txBody>
      </p:sp>
      <p:sp>
        <p:nvSpPr>
          <p:cNvPr id="26" name="TextBox 26"/>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E9EBF4"/>
                </a:solidFill>
                <a:latin typeface="Arial MT Pro Bold"/>
                <a:ea typeface="Arial MT Pro Bold"/>
                <a:cs typeface="Arial MT Pro Bold"/>
                <a:sym typeface="Arial MT Pro Bold"/>
              </a:rPr>
              <a:t>Étude de l’existant</a:t>
            </a:r>
          </a:p>
          <a:p>
            <a:pPr algn="ctr">
              <a:lnSpc>
                <a:spcPts val="1800"/>
              </a:lnSpc>
            </a:pPr>
            <a:r>
              <a:rPr lang="en-US" sz="1500" b="1">
                <a:solidFill>
                  <a:srgbClr val="E9EBF4"/>
                </a:solidFill>
                <a:latin typeface="Arial MT Pro Bold"/>
                <a:ea typeface="Arial MT Pro Bold"/>
                <a:cs typeface="Arial MT Pro Bold"/>
                <a:sym typeface="Arial MT Pro Bold"/>
              </a:rPr>
              <a:t> &amp; solution </a:t>
            </a:r>
          </a:p>
          <a:p>
            <a:pPr algn="ctr">
              <a:lnSpc>
                <a:spcPts val="1800"/>
              </a:lnSpc>
            </a:pPr>
            <a:endParaRPr lang="en-US" sz="1500" b="1">
              <a:solidFill>
                <a:srgbClr val="E9EBF4"/>
              </a:solidFill>
              <a:latin typeface="Arial MT Pro Bold"/>
              <a:ea typeface="Arial MT Pro Bold"/>
              <a:cs typeface="Arial MT Pro Bold"/>
              <a:sym typeface="Arial MT Pro Bold"/>
            </a:endParaRPr>
          </a:p>
        </p:txBody>
      </p:sp>
      <p:sp>
        <p:nvSpPr>
          <p:cNvPr id="27" name="TextBox 27"/>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E9EBF4"/>
                </a:solidFill>
                <a:latin typeface="Arial MT Pro Bold"/>
                <a:ea typeface="Arial MT Pro Bold"/>
                <a:cs typeface="Arial MT Pro Bold"/>
                <a:sym typeface="Arial MT Pro Bold"/>
              </a:rPr>
              <a:t>Données &amp;</a:t>
            </a:r>
          </a:p>
          <a:p>
            <a:pPr algn="ctr">
              <a:lnSpc>
                <a:spcPts val="1919"/>
              </a:lnSpc>
            </a:pPr>
            <a:r>
              <a:rPr lang="en-US" sz="1599" b="1" spc="-1">
                <a:solidFill>
                  <a:srgbClr val="E9EBF4"/>
                </a:solidFill>
                <a:latin typeface="Arial MT Pro Bold"/>
                <a:ea typeface="Arial MT Pro Bold"/>
                <a:cs typeface="Arial MT Pro Bold"/>
                <a:sym typeface="Arial MT Pro Bold"/>
              </a:rPr>
              <a:t> Préparation</a:t>
            </a:r>
          </a:p>
        </p:txBody>
      </p:sp>
      <p:sp>
        <p:nvSpPr>
          <p:cNvPr id="28" name="TextBox 28"/>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FFFFFF"/>
                </a:solidFill>
                <a:latin typeface="Arial MT Pro Bold"/>
                <a:ea typeface="Arial MT Pro Bold"/>
                <a:cs typeface="Arial MT Pro Bold"/>
                <a:sym typeface="Arial MT Pro Bold"/>
              </a:rPr>
              <a:t>Méthodologie</a:t>
            </a:r>
          </a:p>
        </p:txBody>
      </p:sp>
      <p:sp>
        <p:nvSpPr>
          <p:cNvPr id="29" name="TextBox 29"/>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F27100"/>
                </a:solidFill>
                <a:latin typeface="Arial MT Pro Bold"/>
                <a:ea typeface="Arial MT Pro Bold"/>
                <a:cs typeface="Arial MT Pro Bold"/>
                <a:sym typeface="Arial MT Pro Bold"/>
              </a:rPr>
              <a:t>Modélisation &amp; Évaluation</a:t>
            </a:r>
          </a:p>
        </p:txBody>
      </p:sp>
      <p:sp>
        <p:nvSpPr>
          <p:cNvPr id="30" name="TextBox 30"/>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31" name="TextBox 31"/>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
        <p:nvSpPr>
          <p:cNvPr id="32" name="TextBox 32"/>
          <p:cNvSpPr txBox="1"/>
          <p:nvPr/>
        </p:nvSpPr>
        <p:spPr>
          <a:xfrm>
            <a:off x="17259300" y="9105900"/>
            <a:ext cx="594064"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12</a:t>
            </a:r>
          </a:p>
        </p:txBody>
      </p:sp>
      <p:sp>
        <p:nvSpPr>
          <p:cNvPr id="33" name="TextBox 33"/>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34" name="TextBox 34"/>
          <p:cNvSpPr txBox="1"/>
          <p:nvPr/>
        </p:nvSpPr>
        <p:spPr>
          <a:xfrm>
            <a:off x="4282690" y="3616630"/>
            <a:ext cx="9984694" cy="1939290"/>
          </a:xfrm>
          <a:prstGeom prst="rect">
            <a:avLst/>
          </a:prstGeom>
        </p:spPr>
        <p:txBody>
          <a:bodyPr lIns="0" tIns="0" rIns="0" bIns="0" rtlCol="0" anchor="t">
            <a:spAutoFit/>
          </a:bodyPr>
          <a:lstStyle/>
          <a:p>
            <a:pPr algn="ctr">
              <a:lnSpc>
                <a:spcPts val="7680"/>
              </a:lnSpc>
            </a:pPr>
            <a:r>
              <a:rPr lang="en-US" sz="6000" spc="642">
                <a:solidFill>
                  <a:srgbClr val="F01212"/>
                </a:solidFill>
                <a:latin typeface="Archivo Black"/>
                <a:ea typeface="Archivo Black"/>
                <a:cs typeface="Archivo Black"/>
                <a:sym typeface="Archivo Black"/>
              </a:rPr>
              <a:t>RANDOM FOREST CLASSIFIER</a:t>
            </a:r>
          </a:p>
        </p:txBody>
      </p:sp>
      <p:sp>
        <p:nvSpPr>
          <p:cNvPr id="35" name="TextBox 35"/>
          <p:cNvSpPr txBox="1"/>
          <p:nvPr/>
        </p:nvSpPr>
        <p:spPr>
          <a:xfrm>
            <a:off x="6320016" y="6651295"/>
            <a:ext cx="5647968" cy="1257300"/>
          </a:xfrm>
          <a:prstGeom prst="rect">
            <a:avLst/>
          </a:prstGeom>
        </p:spPr>
        <p:txBody>
          <a:bodyPr lIns="0" tIns="0" rIns="0" bIns="0" rtlCol="0" anchor="t">
            <a:spAutoFit/>
          </a:bodyPr>
          <a:lstStyle/>
          <a:p>
            <a:pPr algn="ctr">
              <a:lnSpc>
                <a:spcPts val="3359"/>
              </a:lnSpc>
              <a:spcBef>
                <a:spcPct val="0"/>
              </a:spcBef>
            </a:pPr>
            <a:r>
              <a:rPr lang="en-US" sz="2799" spc="-1">
                <a:solidFill>
                  <a:srgbClr val="FFFFFF"/>
                </a:solidFill>
                <a:latin typeface="Canva Sans"/>
                <a:ea typeface="Canva Sans"/>
                <a:cs typeface="Canva Sans"/>
                <a:sym typeface="Canva Sans"/>
              </a:rPr>
              <a:t>Modèle robuste</a:t>
            </a:r>
          </a:p>
          <a:p>
            <a:pPr algn="ctr">
              <a:lnSpc>
                <a:spcPts val="3359"/>
              </a:lnSpc>
              <a:spcBef>
                <a:spcPct val="0"/>
              </a:spcBef>
            </a:pPr>
            <a:r>
              <a:rPr lang="en-US" sz="2799" spc="-1">
                <a:solidFill>
                  <a:srgbClr val="FFFFFF"/>
                </a:solidFill>
                <a:latin typeface="Canva Sans"/>
                <a:ea typeface="Canva Sans"/>
                <a:cs typeface="Canva Sans"/>
                <a:sym typeface="Canva Sans"/>
              </a:rPr>
              <a:t>Bonne gestion de la non-linéarité</a:t>
            </a:r>
          </a:p>
          <a:p>
            <a:pPr algn="ctr">
              <a:lnSpc>
                <a:spcPts val="3359"/>
              </a:lnSpc>
              <a:spcBef>
                <a:spcPct val="0"/>
              </a:spcBef>
            </a:pPr>
            <a:r>
              <a:rPr lang="en-US" sz="2799" spc="-1">
                <a:solidFill>
                  <a:srgbClr val="FFFFFF"/>
                </a:solidFill>
                <a:latin typeface="Canva Sans"/>
                <a:ea typeface="Canva Sans"/>
                <a:cs typeface="Canva Sans"/>
                <a:sym typeface="Canva Sans"/>
              </a:rPr>
              <a:t>Interprétable</a:t>
            </a:r>
          </a:p>
        </p:txBody>
      </p:sp>
    </p:spTree>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27100"/>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4" name="Freeform 24"/>
          <p:cNvSpPr/>
          <p:nvPr/>
        </p:nvSpPr>
        <p:spPr>
          <a:xfrm>
            <a:off x="3202239" y="3308802"/>
            <a:ext cx="11301259" cy="3588150"/>
          </a:xfrm>
          <a:custGeom>
            <a:avLst/>
            <a:gdLst/>
            <a:ahLst/>
            <a:cxnLst/>
            <a:rect l="l" t="t" r="r" b="b"/>
            <a:pathLst>
              <a:path w="11301259" h="3588150">
                <a:moveTo>
                  <a:pt x="0" y="0"/>
                </a:moveTo>
                <a:lnTo>
                  <a:pt x="11301259" y="0"/>
                </a:lnTo>
                <a:lnTo>
                  <a:pt x="11301259" y="3588150"/>
                </a:lnTo>
                <a:lnTo>
                  <a:pt x="0" y="3588150"/>
                </a:lnTo>
                <a:lnTo>
                  <a:pt x="0" y="0"/>
                </a:lnTo>
                <a:close/>
              </a:path>
            </a:pathLst>
          </a:custGeom>
          <a:blipFill>
            <a:blip r:embed="rId3"/>
            <a:stretch>
              <a:fillRect/>
            </a:stretch>
          </a:blipFill>
        </p:spPr>
        <p:txBody>
          <a:bodyPr/>
          <a:lstStyle/>
          <a:p>
            <a:endParaRPr lang="fr-FR"/>
          </a:p>
        </p:txBody>
      </p:sp>
      <p:sp>
        <p:nvSpPr>
          <p:cNvPr id="25" name="Freeform 25"/>
          <p:cNvSpPr/>
          <p:nvPr/>
        </p:nvSpPr>
        <p:spPr>
          <a:xfrm>
            <a:off x="483804" y="2073281"/>
            <a:ext cx="873169" cy="873169"/>
          </a:xfrm>
          <a:custGeom>
            <a:avLst/>
            <a:gdLst/>
            <a:ahLst/>
            <a:cxnLst/>
            <a:rect l="l" t="t" r="r" b="b"/>
            <a:pathLst>
              <a:path w="873169" h="873169">
                <a:moveTo>
                  <a:pt x="0" y="0"/>
                </a:moveTo>
                <a:lnTo>
                  <a:pt x="873169" y="0"/>
                </a:lnTo>
                <a:lnTo>
                  <a:pt x="873169" y="873170"/>
                </a:lnTo>
                <a:lnTo>
                  <a:pt x="0" y="8731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26" name="TextBox 26"/>
          <p:cNvSpPr txBox="1"/>
          <p:nvPr/>
        </p:nvSpPr>
        <p:spPr>
          <a:xfrm>
            <a:off x="1704995" y="2253855"/>
            <a:ext cx="10991602" cy="483447"/>
          </a:xfrm>
          <a:prstGeom prst="rect">
            <a:avLst/>
          </a:prstGeom>
        </p:spPr>
        <p:txBody>
          <a:bodyPr lIns="0" tIns="0" rIns="0" bIns="0" rtlCol="0" anchor="t">
            <a:spAutoFit/>
          </a:bodyPr>
          <a:lstStyle/>
          <a:p>
            <a:pPr algn="l">
              <a:lnSpc>
                <a:spcPts val="3893"/>
              </a:lnSpc>
            </a:pPr>
            <a:r>
              <a:rPr lang="en-US" sz="3041" spc="325">
                <a:solidFill>
                  <a:srgbClr val="FFFFFF"/>
                </a:solidFill>
                <a:latin typeface="Archivo Black"/>
                <a:ea typeface="Archivo Black"/>
                <a:cs typeface="Archivo Black"/>
                <a:sym typeface="Archivo Black"/>
              </a:rPr>
              <a:t>OPTIMISATION</a:t>
            </a:r>
          </a:p>
        </p:txBody>
      </p:sp>
      <p:sp>
        <p:nvSpPr>
          <p:cNvPr id="27" name="TextBox 27"/>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E9EBF4"/>
                </a:solidFill>
                <a:latin typeface="Arial MT Pro Bold"/>
                <a:ea typeface="Arial MT Pro Bold"/>
                <a:cs typeface="Arial MT Pro Bold"/>
                <a:sym typeface="Arial MT Pro Bold"/>
              </a:rPr>
              <a:t>Étude de l’existant</a:t>
            </a:r>
          </a:p>
          <a:p>
            <a:pPr algn="ctr">
              <a:lnSpc>
                <a:spcPts val="1800"/>
              </a:lnSpc>
            </a:pPr>
            <a:r>
              <a:rPr lang="en-US" sz="1500" b="1">
                <a:solidFill>
                  <a:srgbClr val="E9EBF4"/>
                </a:solidFill>
                <a:latin typeface="Arial MT Pro Bold"/>
                <a:ea typeface="Arial MT Pro Bold"/>
                <a:cs typeface="Arial MT Pro Bold"/>
                <a:sym typeface="Arial MT Pro Bold"/>
              </a:rPr>
              <a:t> &amp; solution </a:t>
            </a:r>
          </a:p>
          <a:p>
            <a:pPr algn="ctr">
              <a:lnSpc>
                <a:spcPts val="1800"/>
              </a:lnSpc>
            </a:pPr>
            <a:endParaRPr lang="en-US" sz="1500" b="1">
              <a:solidFill>
                <a:srgbClr val="E9EBF4"/>
              </a:solidFill>
              <a:latin typeface="Arial MT Pro Bold"/>
              <a:ea typeface="Arial MT Pro Bold"/>
              <a:cs typeface="Arial MT Pro Bold"/>
              <a:sym typeface="Arial MT Pro Bold"/>
            </a:endParaRPr>
          </a:p>
        </p:txBody>
      </p:sp>
      <p:sp>
        <p:nvSpPr>
          <p:cNvPr id="28" name="TextBox 28"/>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E9EBF4"/>
                </a:solidFill>
                <a:latin typeface="Arial MT Pro Bold"/>
                <a:ea typeface="Arial MT Pro Bold"/>
                <a:cs typeface="Arial MT Pro Bold"/>
                <a:sym typeface="Arial MT Pro Bold"/>
              </a:rPr>
              <a:t>Données &amp;</a:t>
            </a:r>
          </a:p>
          <a:p>
            <a:pPr algn="ctr">
              <a:lnSpc>
                <a:spcPts val="1919"/>
              </a:lnSpc>
            </a:pPr>
            <a:r>
              <a:rPr lang="en-US" sz="1599" b="1" spc="-1">
                <a:solidFill>
                  <a:srgbClr val="E9EBF4"/>
                </a:solidFill>
                <a:latin typeface="Arial MT Pro Bold"/>
                <a:ea typeface="Arial MT Pro Bold"/>
                <a:cs typeface="Arial MT Pro Bold"/>
                <a:sym typeface="Arial MT Pro Bold"/>
              </a:rPr>
              <a:t> Préparation</a:t>
            </a:r>
          </a:p>
        </p:txBody>
      </p:sp>
      <p:sp>
        <p:nvSpPr>
          <p:cNvPr id="29" name="TextBox 29"/>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FFFFFF"/>
                </a:solidFill>
                <a:latin typeface="Arial MT Pro Bold"/>
                <a:ea typeface="Arial MT Pro Bold"/>
                <a:cs typeface="Arial MT Pro Bold"/>
                <a:sym typeface="Arial MT Pro Bold"/>
              </a:rPr>
              <a:t>Méthodologie</a:t>
            </a:r>
          </a:p>
        </p:txBody>
      </p:sp>
      <p:sp>
        <p:nvSpPr>
          <p:cNvPr id="30" name="TextBox 30"/>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F27100"/>
                </a:solidFill>
                <a:latin typeface="Arial MT Pro Bold"/>
                <a:ea typeface="Arial MT Pro Bold"/>
                <a:cs typeface="Arial MT Pro Bold"/>
                <a:sym typeface="Arial MT Pro Bold"/>
              </a:rPr>
              <a:t>Modélisation &amp; Évaluation</a:t>
            </a:r>
          </a:p>
        </p:txBody>
      </p:sp>
      <p:sp>
        <p:nvSpPr>
          <p:cNvPr id="31" name="TextBox 31"/>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32" name="TextBox 32"/>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
        <p:nvSpPr>
          <p:cNvPr id="33" name="TextBox 33"/>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34" name="TextBox 34"/>
          <p:cNvSpPr txBox="1"/>
          <p:nvPr/>
        </p:nvSpPr>
        <p:spPr>
          <a:xfrm>
            <a:off x="6446408" y="7458927"/>
            <a:ext cx="4414838" cy="2371725"/>
          </a:xfrm>
          <a:prstGeom prst="rect">
            <a:avLst/>
          </a:prstGeom>
        </p:spPr>
        <p:txBody>
          <a:bodyPr lIns="0" tIns="0" rIns="0" bIns="0" rtlCol="0" anchor="t">
            <a:spAutoFit/>
          </a:bodyPr>
          <a:lstStyle/>
          <a:p>
            <a:pPr algn="ctr">
              <a:lnSpc>
                <a:spcPts val="3809"/>
              </a:lnSpc>
              <a:spcBef>
                <a:spcPct val="0"/>
              </a:spcBef>
            </a:pPr>
            <a:r>
              <a:rPr lang="en-US" sz="3174" spc="-2">
                <a:solidFill>
                  <a:srgbClr val="FFFFFF"/>
                </a:solidFill>
                <a:latin typeface="Canva Sans"/>
                <a:ea typeface="Canva Sans"/>
                <a:cs typeface="Canva Sans"/>
                <a:sym typeface="Canva Sans"/>
              </a:rPr>
              <a:t>GridSearchCV</a:t>
            </a:r>
          </a:p>
          <a:p>
            <a:pPr algn="ctr">
              <a:lnSpc>
                <a:spcPts val="3809"/>
              </a:lnSpc>
              <a:spcBef>
                <a:spcPct val="0"/>
              </a:spcBef>
            </a:pPr>
            <a:r>
              <a:rPr lang="en-US" sz="3174" spc="-2">
                <a:solidFill>
                  <a:srgbClr val="FFFFFF"/>
                </a:solidFill>
                <a:latin typeface="Canva Sans"/>
                <a:ea typeface="Canva Sans"/>
                <a:cs typeface="Canva Sans"/>
                <a:sym typeface="Canva Sans"/>
              </a:rPr>
              <a:t>Paramètres optimisés :</a:t>
            </a:r>
          </a:p>
          <a:p>
            <a:pPr marL="512676" lvl="1" indent="-256338" algn="ctr">
              <a:lnSpc>
                <a:spcPts val="2849"/>
              </a:lnSpc>
              <a:buFont typeface="Arial"/>
              <a:buChar char="•"/>
            </a:pPr>
            <a:r>
              <a:rPr lang="en-US" sz="2374" spc="-1">
                <a:solidFill>
                  <a:srgbClr val="FFFFFF"/>
                </a:solidFill>
                <a:latin typeface="Canva Sans"/>
                <a:ea typeface="Canva Sans"/>
                <a:cs typeface="Canva Sans"/>
                <a:sym typeface="Canva Sans"/>
              </a:rPr>
              <a:t>Nombre d’arbres</a:t>
            </a:r>
          </a:p>
          <a:p>
            <a:pPr marL="512676" lvl="1" indent="-256338" algn="ctr">
              <a:lnSpc>
                <a:spcPts val="2849"/>
              </a:lnSpc>
              <a:buFont typeface="Arial"/>
              <a:buChar char="•"/>
            </a:pPr>
            <a:r>
              <a:rPr lang="en-US" sz="2374" spc="-1">
                <a:solidFill>
                  <a:srgbClr val="FFFFFF"/>
                </a:solidFill>
                <a:latin typeface="Canva Sans"/>
                <a:ea typeface="Canva Sans"/>
                <a:cs typeface="Canva Sans"/>
                <a:sym typeface="Canva Sans"/>
              </a:rPr>
              <a:t>Profondeur</a:t>
            </a:r>
          </a:p>
          <a:p>
            <a:pPr marL="512676" lvl="1" indent="-256338" algn="ctr">
              <a:lnSpc>
                <a:spcPts val="2849"/>
              </a:lnSpc>
              <a:buFont typeface="Arial"/>
              <a:buChar char="•"/>
            </a:pPr>
            <a:r>
              <a:rPr lang="en-US" sz="2374" spc="-1">
                <a:solidFill>
                  <a:srgbClr val="FFFFFF"/>
                </a:solidFill>
                <a:latin typeface="Canva Sans"/>
                <a:ea typeface="Canva Sans"/>
                <a:cs typeface="Canva Sans"/>
                <a:sym typeface="Canva Sans"/>
              </a:rPr>
              <a:t>Min samples split</a:t>
            </a:r>
          </a:p>
          <a:p>
            <a:pPr marL="512676" lvl="1" indent="-256338" algn="ctr">
              <a:lnSpc>
                <a:spcPts val="2849"/>
              </a:lnSpc>
              <a:buFont typeface="Arial"/>
              <a:buChar char="•"/>
            </a:pPr>
            <a:r>
              <a:rPr lang="en-US" sz="2374" spc="-1">
                <a:solidFill>
                  <a:srgbClr val="FFFFFF"/>
                </a:solidFill>
                <a:latin typeface="Canva Sans"/>
                <a:ea typeface="Canva Sans"/>
                <a:cs typeface="Canva Sans"/>
                <a:sym typeface="Canva Sans"/>
              </a:rPr>
              <a:t>Métrique : AUC</a:t>
            </a:r>
          </a:p>
        </p:txBody>
      </p:sp>
      <p:sp>
        <p:nvSpPr>
          <p:cNvPr id="35" name="TextBox 35"/>
          <p:cNvSpPr txBox="1"/>
          <p:nvPr/>
        </p:nvSpPr>
        <p:spPr>
          <a:xfrm>
            <a:off x="17259300" y="9105900"/>
            <a:ext cx="594064"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27100"/>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4" name="Freeform 24"/>
          <p:cNvSpPr/>
          <p:nvPr/>
        </p:nvSpPr>
        <p:spPr>
          <a:xfrm>
            <a:off x="7390105" y="3527877"/>
            <a:ext cx="10612985" cy="4278086"/>
          </a:xfrm>
          <a:custGeom>
            <a:avLst/>
            <a:gdLst/>
            <a:ahLst/>
            <a:cxnLst/>
            <a:rect l="l" t="t" r="r" b="b"/>
            <a:pathLst>
              <a:path w="10612985" h="4278086">
                <a:moveTo>
                  <a:pt x="0" y="0"/>
                </a:moveTo>
                <a:lnTo>
                  <a:pt x="10612985" y="0"/>
                </a:lnTo>
                <a:lnTo>
                  <a:pt x="10612985" y="4278086"/>
                </a:lnTo>
                <a:lnTo>
                  <a:pt x="0" y="4278086"/>
                </a:lnTo>
                <a:lnTo>
                  <a:pt x="0" y="0"/>
                </a:lnTo>
                <a:close/>
              </a:path>
            </a:pathLst>
          </a:custGeom>
          <a:blipFill>
            <a:blip r:embed="rId3"/>
            <a:stretch>
              <a:fillRect t="-206" b="-206"/>
            </a:stretch>
          </a:blipFill>
        </p:spPr>
        <p:txBody>
          <a:bodyPr/>
          <a:lstStyle/>
          <a:p>
            <a:endParaRPr lang="fr-FR"/>
          </a:p>
        </p:txBody>
      </p:sp>
      <p:sp>
        <p:nvSpPr>
          <p:cNvPr id="25" name="Freeform 25"/>
          <p:cNvSpPr/>
          <p:nvPr/>
        </p:nvSpPr>
        <p:spPr>
          <a:xfrm>
            <a:off x="373984" y="1990172"/>
            <a:ext cx="1039389" cy="1039389"/>
          </a:xfrm>
          <a:custGeom>
            <a:avLst/>
            <a:gdLst/>
            <a:ahLst/>
            <a:cxnLst/>
            <a:rect l="l" t="t" r="r" b="b"/>
            <a:pathLst>
              <a:path w="1039389" h="1039389">
                <a:moveTo>
                  <a:pt x="0" y="0"/>
                </a:moveTo>
                <a:lnTo>
                  <a:pt x="1039389" y="0"/>
                </a:lnTo>
                <a:lnTo>
                  <a:pt x="1039389" y="1039389"/>
                </a:lnTo>
                <a:lnTo>
                  <a:pt x="0" y="10393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26" name="TextBox 26"/>
          <p:cNvSpPr txBox="1"/>
          <p:nvPr/>
        </p:nvSpPr>
        <p:spPr>
          <a:xfrm>
            <a:off x="1704995" y="2253855"/>
            <a:ext cx="10991602" cy="483447"/>
          </a:xfrm>
          <a:prstGeom prst="rect">
            <a:avLst/>
          </a:prstGeom>
        </p:spPr>
        <p:txBody>
          <a:bodyPr lIns="0" tIns="0" rIns="0" bIns="0" rtlCol="0" anchor="t">
            <a:spAutoFit/>
          </a:bodyPr>
          <a:lstStyle/>
          <a:p>
            <a:pPr algn="l">
              <a:lnSpc>
                <a:spcPts val="3893"/>
              </a:lnSpc>
            </a:pPr>
            <a:r>
              <a:rPr lang="en-US" sz="3041" spc="325">
                <a:solidFill>
                  <a:srgbClr val="FFFFFF"/>
                </a:solidFill>
                <a:latin typeface="Archivo Black"/>
                <a:ea typeface="Archivo Black"/>
                <a:cs typeface="Archivo Black"/>
                <a:sym typeface="Archivo Black"/>
              </a:rPr>
              <a:t>PERFORMANCES</a:t>
            </a:r>
          </a:p>
        </p:txBody>
      </p:sp>
      <p:sp>
        <p:nvSpPr>
          <p:cNvPr id="27" name="TextBox 27"/>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E9EBF4"/>
                </a:solidFill>
                <a:latin typeface="Arial MT Pro Bold"/>
                <a:ea typeface="Arial MT Pro Bold"/>
                <a:cs typeface="Arial MT Pro Bold"/>
                <a:sym typeface="Arial MT Pro Bold"/>
              </a:rPr>
              <a:t>Étude de l’existant</a:t>
            </a:r>
          </a:p>
          <a:p>
            <a:pPr algn="ctr">
              <a:lnSpc>
                <a:spcPts val="1800"/>
              </a:lnSpc>
            </a:pPr>
            <a:r>
              <a:rPr lang="en-US" sz="1500" b="1">
                <a:solidFill>
                  <a:srgbClr val="E9EBF4"/>
                </a:solidFill>
                <a:latin typeface="Arial MT Pro Bold"/>
                <a:ea typeface="Arial MT Pro Bold"/>
                <a:cs typeface="Arial MT Pro Bold"/>
                <a:sym typeface="Arial MT Pro Bold"/>
              </a:rPr>
              <a:t> &amp; solution </a:t>
            </a:r>
          </a:p>
          <a:p>
            <a:pPr algn="ctr">
              <a:lnSpc>
                <a:spcPts val="1800"/>
              </a:lnSpc>
            </a:pPr>
            <a:endParaRPr lang="en-US" sz="1500" b="1">
              <a:solidFill>
                <a:srgbClr val="E9EBF4"/>
              </a:solidFill>
              <a:latin typeface="Arial MT Pro Bold"/>
              <a:ea typeface="Arial MT Pro Bold"/>
              <a:cs typeface="Arial MT Pro Bold"/>
              <a:sym typeface="Arial MT Pro Bold"/>
            </a:endParaRPr>
          </a:p>
        </p:txBody>
      </p:sp>
      <p:sp>
        <p:nvSpPr>
          <p:cNvPr id="28" name="TextBox 28"/>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E9EBF4"/>
                </a:solidFill>
                <a:latin typeface="Arial MT Pro Bold"/>
                <a:ea typeface="Arial MT Pro Bold"/>
                <a:cs typeface="Arial MT Pro Bold"/>
                <a:sym typeface="Arial MT Pro Bold"/>
              </a:rPr>
              <a:t>Données &amp;</a:t>
            </a:r>
          </a:p>
          <a:p>
            <a:pPr algn="ctr">
              <a:lnSpc>
                <a:spcPts val="1919"/>
              </a:lnSpc>
            </a:pPr>
            <a:r>
              <a:rPr lang="en-US" sz="1599" b="1" spc="-1">
                <a:solidFill>
                  <a:srgbClr val="E9EBF4"/>
                </a:solidFill>
                <a:latin typeface="Arial MT Pro Bold"/>
                <a:ea typeface="Arial MT Pro Bold"/>
                <a:cs typeface="Arial MT Pro Bold"/>
                <a:sym typeface="Arial MT Pro Bold"/>
              </a:rPr>
              <a:t> Préparation</a:t>
            </a:r>
          </a:p>
        </p:txBody>
      </p:sp>
      <p:sp>
        <p:nvSpPr>
          <p:cNvPr id="29" name="TextBox 29"/>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FFFFFF"/>
                </a:solidFill>
                <a:latin typeface="Arial MT Pro Bold"/>
                <a:ea typeface="Arial MT Pro Bold"/>
                <a:cs typeface="Arial MT Pro Bold"/>
                <a:sym typeface="Arial MT Pro Bold"/>
              </a:rPr>
              <a:t>Méthodologie</a:t>
            </a:r>
          </a:p>
        </p:txBody>
      </p:sp>
      <p:sp>
        <p:nvSpPr>
          <p:cNvPr id="30" name="TextBox 30"/>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F27100"/>
                </a:solidFill>
                <a:latin typeface="Arial MT Pro Bold"/>
                <a:ea typeface="Arial MT Pro Bold"/>
                <a:cs typeface="Arial MT Pro Bold"/>
                <a:sym typeface="Arial MT Pro Bold"/>
              </a:rPr>
              <a:t>Modélisation &amp; Évaluation</a:t>
            </a:r>
          </a:p>
        </p:txBody>
      </p:sp>
      <p:sp>
        <p:nvSpPr>
          <p:cNvPr id="31" name="TextBox 31"/>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32" name="TextBox 32"/>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
        <p:nvSpPr>
          <p:cNvPr id="33" name="TextBox 33"/>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34" name="TextBox 34"/>
          <p:cNvSpPr txBox="1"/>
          <p:nvPr/>
        </p:nvSpPr>
        <p:spPr>
          <a:xfrm>
            <a:off x="1038225" y="4781290"/>
            <a:ext cx="5495801" cy="1695060"/>
          </a:xfrm>
          <a:prstGeom prst="rect">
            <a:avLst/>
          </a:prstGeom>
        </p:spPr>
        <p:txBody>
          <a:bodyPr lIns="0" tIns="0" rIns="0" bIns="0" rtlCol="0" anchor="t">
            <a:spAutoFit/>
          </a:bodyPr>
          <a:lstStyle/>
          <a:p>
            <a:pPr algn="ctr">
              <a:lnSpc>
                <a:spcPts val="4339"/>
              </a:lnSpc>
              <a:spcBef>
                <a:spcPct val="0"/>
              </a:spcBef>
            </a:pPr>
            <a:r>
              <a:rPr lang="en-US" sz="3616" b="1" spc="-2">
                <a:solidFill>
                  <a:srgbClr val="FFFFFF"/>
                </a:solidFill>
                <a:latin typeface="Arial MT Pro Bold"/>
                <a:ea typeface="Arial MT Pro Bold"/>
                <a:cs typeface="Arial MT Pro Bold"/>
                <a:sym typeface="Arial MT Pro Bold"/>
              </a:rPr>
              <a:t>Accuracy : 96 %</a:t>
            </a:r>
          </a:p>
          <a:p>
            <a:pPr algn="ctr">
              <a:lnSpc>
                <a:spcPts val="4339"/>
              </a:lnSpc>
              <a:spcBef>
                <a:spcPct val="0"/>
              </a:spcBef>
            </a:pPr>
            <a:r>
              <a:rPr lang="en-US" sz="3616" b="1" spc="-2">
                <a:solidFill>
                  <a:srgbClr val="FFFFFF"/>
                </a:solidFill>
                <a:latin typeface="Arial MT Pro Bold"/>
                <a:ea typeface="Arial MT Pro Bold"/>
                <a:cs typeface="Arial MT Pro Bold"/>
                <a:sym typeface="Arial MT Pro Bold"/>
              </a:rPr>
              <a:t>AUC : 0,986</a:t>
            </a:r>
          </a:p>
          <a:p>
            <a:pPr algn="ctr">
              <a:lnSpc>
                <a:spcPts val="4339"/>
              </a:lnSpc>
              <a:spcBef>
                <a:spcPct val="0"/>
              </a:spcBef>
            </a:pPr>
            <a:r>
              <a:rPr lang="en-US" sz="3616" b="1" spc="-2">
                <a:solidFill>
                  <a:srgbClr val="FFFFFF"/>
                </a:solidFill>
                <a:latin typeface="Arial MT Pro Bold"/>
                <a:ea typeface="Arial MT Pro Bold"/>
                <a:cs typeface="Arial MT Pro Bold"/>
                <a:sym typeface="Arial MT Pro Bold"/>
              </a:rPr>
              <a:t>Excellente généralisation</a:t>
            </a:r>
          </a:p>
        </p:txBody>
      </p:sp>
      <p:sp>
        <p:nvSpPr>
          <p:cNvPr id="35" name="TextBox 35"/>
          <p:cNvSpPr txBox="1"/>
          <p:nvPr/>
        </p:nvSpPr>
        <p:spPr>
          <a:xfrm>
            <a:off x="17259300" y="9105900"/>
            <a:ext cx="594064"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87F16"/>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4" name="Freeform 24"/>
          <p:cNvSpPr/>
          <p:nvPr/>
        </p:nvSpPr>
        <p:spPr>
          <a:xfrm>
            <a:off x="5271479" y="2891776"/>
            <a:ext cx="7745043" cy="5945281"/>
          </a:xfrm>
          <a:custGeom>
            <a:avLst/>
            <a:gdLst/>
            <a:ahLst/>
            <a:cxnLst/>
            <a:rect l="l" t="t" r="r" b="b"/>
            <a:pathLst>
              <a:path w="7745043" h="5945281">
                <a:moveTo>
                  <a:pt x="0" y="0"/>
                </a:moveTo>
                <a:lnTo>
                  <a:pt x="7745042" y="0"/>
                </a:lnTo>
                <a:lnTo>
                  <a:pt x="7745042" y="5945281"/>
                </a:lnTo>
                <a:lnTo>
                  <a:pt x="0" y="5945281"/>
                </a:lnTo>
                <a:lnTo>
                  <a:pt x="0" y="0"/>
                </a:lnTo>
                <a:close/>
              </a:path>
            </a:pathLst>
          </a:custGeom>
          <a:blipFill>
            <a:blip r:embed="rId3"/>
            <a:stretch>
              <a:fillRect/>
            </a:stretch>
          </a:blipFill>
        </p:spPr>
        <p:txBody>
          <a:bodyPr/>
          <a:lstStyle/>
          <a:p>
            <a:endParaRPr lang="fr-FR"/>
          </a:p>
        </p:txBody>
      </p:sp>
      <p:sp>
        <p:nvSpPr>
          <p:cNvPr id="25" name="Freeform 25"/>
          <p:cNvSpPr/>
          <p:nvPr/>
        </p:nvSpPr>
        <p:spPr>
          <a:xfrm>
            <a:off x="373984" y="1839181"/>
            <a:ext cx="1052595" cy="1052595"/>
          </a:xfrm>
          <a:custGeom>
            <a:avLst/>
            <a:gdLst/>
            <a:ahLst/>
            <a:cxnLst/>
            <a:rect l="l" t="t" r="r" b="b"/>
            <a:pathLst>
              <a:path w="1052595" h="1052595">
                <a:moveTo>
                  <a:pt x="0" y="0"/>
                </a:moveTo>
                <a:lnTo>
                  <a:pt x="1052596" y="0"/>
                </a:lnTo>
                <a:lnTo>
                  <a:pt x="1052596" y="1052595"/>
                </a:lnTo>
                <a:lnTo>
                  <a:pt x="0" y="105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26" name="TextBox 26"/>
          <p:cNvSpPr txBox="1"/>
          <p:nvPr/>
        </p:nvSpPr>
        <p:spPr>
          <a:xfrm>
            <a:off x="1704995" y="2046379"/>
            <a:ext cx="10991602" cy="483447"/>
          </a:xfrm>
          <a:prstGeom prst="rect">
            <a:avLst/>
          </a:prstGeom>
        </p:spPr>
        <p:txBody>
          <a:bodyPr lIns="0" tIns="0" rIns="0" bIns="0" rtlCol="0" anchor="t">
            <a:spAutoFit/>
          </a:bodyPr>
          <a:lstStyle/>
          <a:p>
            <a:pPr algn="l">
              <a:lnSpc>
                <a:spcPts val="3893"/>
              </a:lnSpc>
            </a:pPr>
            <a:r>
              <a:rPr lang="en-US" sz="3041" spc="325">
                <a:solidFill>
                  <a:srgbClr val="FFFFFF"/>
                </a:solidFill>
                <a:latin typeface="Archivo Black"/>
                <a:ea typeface="Archivo Black"/>
                <a:cs typeface="Archivo Black"/>
                <a:sym typeface="Archivo Black"/>
              </a:rPr>
              <a:t>MATRICE DE CONFUSION</a:t>
            </a:r>
          </a:p>
        </p:txBody>
      </p:sp>
      <p:sp>
        <p:nvSpPr>
          <p:cNvPr id="27" name="TextBox 27"/>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E9EBF4"/>
                </a:solidFill>
                <a:latin typeface="Arial MT Pro Bold"/>
                <a:ea typeface="Arial MT Pro Bold"/>
                <a:cs typeface="Arial MT Pro Bold"/>
                <a:sym typeface="Arial MT Pro Bold"/>
              </a:rPr>
              <a:t>Étude de l’existant</a:t>
            </a:r>
          </a:p>
          <a:p>
            <a:pPr algn="ctr">
              <a:lnSpc>
                <a:spcPts val="1800"/>
              </a:lnSpc>
            </a:pPr>
            <a:r>
              <a:rPr lang="en-US" sz="1500" b="1">
                <a:solidFill>
                  <a:srgbClr val="E9EBF4"/>
                </a:solidFill>
                <a:latin typeface="Arial MT Pro Bold"/>
                <a:ea typeface="Arial MT Pro Bold"/>
                <a:cs typeface="Arial MT Pro Bold"/>
                <a:sym typeface="Arial MT Pro Bold"/>
              </a:rPr>
              <a:t> &amp; solution </a:t>
            </a:r>
          </a:p>
          <a:p>
            <a:pPr algn="ctr">
              <a:lnSpc>
                <a:spcPts val="1800"/>
              </a:lnSpc>
            </a:pPr>
            <a:endParaRPr lang="en-US" sz="1500" b="1">
              <a:solidFill>
                <a:srgbClr val="E9EBF4"/>
              </a:solidFill>
              <a:latin typeface="Arial MT Pro Bold"/>
              <a:ea typeface="Arial MT Pro Bold"/>
              <a:cs typeface="Arial MT Pro Bold"/>
              <a:sym typeface="Arial MT Pro Bold"/>
            </a:endParaRPr>
          </a:p>
        </p:txBody>
      </p:sp>
      <p:sp>
        <p:nvSpPr>
          <p:cNvPr id="28" name="TextBox 28"/>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E9EBF4"/>
                </a:solidFill>
                <a:latin typeface="Arial MT Pro Bold"/>
                <a:ea typeface="Arial MT Pro Bold"/>
                <a:cs typeface="Arial MT Pro Bold"/>
                <a:sym typeface="Arial MT Pro Bold"/>
              </a:rPr>
              <a:t>Données &amp;</a:t>
            </a:r>
          </a:p>
          <a:p>
            <a:pPr algn="ctr">
              <a:lnSpc>
                <a:spcPts val="1919"/>
              </a:lnSpc>
            </a:pPr>
            <a:r>
              <a:rPr lang="en-US" sz="1599" b="1" spc="-1">
                <a:solidFill>
                  <a:srgbClr val="E9EBF4"/>
                </a:solidFill>
                <a:latin typeface="Arial MT Pro Bold"/>
                <a:ea typeface="Arial MT Pro Bold"/>
                <a:cs typeface="Arial MT Pro Bold"/>
                <a:sym typeface="Arial MT Pro Bold"/>
              </a:rPr>
              <a:t> Préparation</a:t>
            </a:r>
          </a:p>
        </p:txBody>
      </p:sp>
      <p:sp>
        <p:nvSpPr>
          <p:cNvPr id="29" name="TextBox 29"/>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FFFFFF"/>
                </a:solidFill>
                <a:latin typeface="Arial MT Pro Bold"/>
                <a:ea typeface="Arial MT Pro Bold"/>
                <a:cs typeface="Arial MT Pro Bold"/>
                <a:sym typeface="Arial MT Pro Bold"/>
              </a:rPr>
              <a:t>Méthodologie</a:t>
            </a:r>
          </a:p>
        </p:txBody>
      </p:sp>
      <p:sp>
        <p:nvSpPr>
          <p:cNvPr id="30" name="TextBox 30"/>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F87F16"/>
                </a:solidFill>
                <a:latin typeface="Arial MT Pro Bold"/>
                <a:ea typeface="Arial MT Pro Bold"/>
                <a:cs typeface="Arial MT Pro Bold"/>
                <a:sym typeface="Arial MT Pro Bold"/>
              </a:rPr>
              <a:t>Modélisation &amp; Évaluation</a:t>
            </a:r>
          </a:p>
        </p:txBody>
      </p:sp>
      <p:sp>
        <p:nvSpPr>
          <p:cNvPr id="31" name="TextBox 31"/>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32" name="TextBox 32"/>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
        <p:nvSpPr>
          <p:cNvPr id="33" name="TextBox 33"/>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34" name="TextBox 34"/>
          <p:cNvSpPr txBox="1"/>
          <p:nvPr/>
        </p:nvSpPr>
        <p:spPr>
          <a:xfrm>
            <a:off x="7007995" y="9258300"/>
            <a:ext cx="3689747" cy="590550"/>
          </a:xfrm>
          <a:prstGeom prst="rect">
            <a:avLst/>
          </a:prstGeom>
        </p:spPr>
        <p:txBody>
          <a:bodyPr lIns="0" tIns="0" rIns="0" bIns="0" rtlCol="0" anchor="t">
            <a:spAutoFit/>
          </a:bodyPr>
          <a:lstStyle/>
          <a:p>
            <a:pPr algn="ctr">
              <a:lnSpc>
                <a:spcPts val="2399"/>
              </a:lnSpc>
              <a:spcBef>
                <a:spcPct val="0"/>
              </a:spcBef>
            </a:pPr>
            <a:r>
              <a:rPr lang="en-US" sz="1999" spc="-1">
                <a:solidFill>
                  <a:srgbClr val="FFFFFF"/>
                </a:solidFill>
                <a:latin typeface="Canva Sans"/>
                <a:ea typeface="Canva Sans"/>
                <a:cs typeface="Canva Sans"/>
                <a:sym typeface="Canva Sans"/>
              </a:rPr>
              <a:t>Faible taux de faux négatifs</a:t>
            </a:r>
          </a:p>
          <a:p>
            <a:pPr algn="ctr">
              <a:lnSpc>
                <a:spcPts val="2399"/>
              </a:lnSpc>
              <a:spcBef>
                <a:spcPct val="0"/>
              </a:spcBef>
            </a:pPr>
            <a:r>
              <a:rPr lang="en-US" sz="1999" spc="-1">
                <a:solidFill>
                  <a:srgbClr val="FFFFFF"/>
                </a:solidFill>
                <a:latin typeface="Canva Sans"/>
                <a:ea typeface="Canva Sans"/>
                <a:cs typeface="Canva Sans"/>
                <a:sym typeface="Canva Sans"/>
              </a:rPr>
              <a:t>Bonne détection des churners</a:t>
            </a:r>
          </a:p>
        </p:txBody>
      </p:sp>
      <p:sp>
        <p:nvSpPr>
          <p:cNvPr id="35" name="TextBox 35"/>
          <p:cNvSpPr txBox="1"/>
          <p:nvPr/>
        </p:nvSpPr>
        <p:spPr>
          <a:xfrm>
            <a:off x="17259300" y="9105900"/>
            <a:ext cx="594064"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CF4"/>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D5E29"/>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4" name="Freeform 24"/>
          <p:cNvSpPr/>
          <p:nvPr/>
        </p:nvSpPr>
        <p:spPr>
          <a:xfrm>
            <a:off x="7619277" y="2975427"/>
            <a:ext cx="9925602" cy="5876655"/>
          </a:xfrm>
          <a:custGeom>
            <a:avLst/>
            <a:gdLst/>
            <a:ahLst/>
            <a:cxnLst/>
            <a:rect l="l" t="t" r="r" b="b"/>
            <a:pathLst>
              <a:path w="9925602" h="5876655">
                <a:moveTo>
                  <a:pt x="0" y="0"/>
                </a:moveTo>
                <a:lnTo>
                  <a:pt x="9925601" y="0"/>
                </a:lnTo>
                <a:lnTo>
                  <a:pt x="9925601" y="5876655"/>
                </a:lnTo>
                <a:lnTo>
                  <a:pt x="0" y="5876655"/>
                </a:lnTo>
                <a:lnTo>
                  <a:pt x="0" y="0"/>
                </a:lnTo>
                <a:close/>
              </a:path>
            </a:pathLst>
          </a:custGeom>
          <a:blipFill>
            <a:blip r:embed="rId3"/>
            <a:stretch>
              <a:fillRect r="-13859"/>
            </a:stretch>
          </a:blipFill>
        </p:spPr>
        <p:txBody>
          <a:bodyPr/>
          <a:lstStyle/>
          <a:p>
            <a:endParaRPr lang="fr-FR"/>
          </a:p>
        </p:txBody>
      </p:sp>
      <p:sp>
        <p:nvSpPr>
          <p:cNvPr id="25" name="Freeform 25"/>
          <p:cNvSpPr/>
          <p:nvPr/>
        </p:nvSpPr>
        <p:spPr>
          <a:xfrm>
            <a:off x="556336" y="2037502"/>
            <a:ext cx="944727" cy="944727"/>
          </a:xfrm>
          <a:custGeom>
            <a:avLst/>
            <a:gdLst/>
            <a:ahLst/>
            <a:cxnLst/>
            <a:rect l="l" t="t" r="r" b="b"/>
            <a:pathLst>
              <a:path w="944727" h="944727">
                <a:moveTo>
                  <a:pt x="0" y="0"/>
                </a:moveTo>
                <a:lnTo>
                  <a:pt x="944728" y="0"/>
                </a:lnTo>
                <a:lnTo>
                  <a:pt x="944728" y="944728"/>
                </a:lnTo>
                <a:lnTo>
                  <a:pt x="0" y="944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26" name="TextBox 26"/>
          <p:cNvSpPr txBox="1"/>
          <p:nvPr/>
        </p:nvSpPr>
        <p:spPr>
          <a:xfrm>
            <a:off x="1704995" y="2253855"/>
            <a:ext cx="10991602" cy="483447"/>
          </a:xfrm>
          <a:prstGeom prst="rect">
            <a:avLst/>
          </a:prstGeom>
        </p:spPr>
        <p:txBody>
          <a:bodyPr lIns="0" tIns="0" rIns="0" bIns="0" rtlCol="0" anchor="t">
            <a:spAutoFit/>
          </a:bodyPr>
          <a:lstStyle/>
          <a:p>
            <a:pPr algn="l">
              <a:lnSpc>
                <a:spcPts val="3893"/>
              </a:lnSpc>
            </a:pPr>
            <a:r>
              <a:rPr lang="en-US" sz="3041" spc="325">
                <a:solidFill>
                  <a:srgbClr val="FFFFFF"/>
                </a:solidFill>
                <a:latin typeface="Archivo Black"/>
                <a:ea typeface="Archivo Black"/>
                <a:cs typeface="Archivo Black"/>
                <a:sym typeface="Archivo Black"/>
              </a:rPr>
              <a:t>IMPORTANCE DES VARIABLES</a:t>
            </a:r>
          </a:p>
        </p:txBody>
      </p:sp>
      <p:sp>
        <p:nvSpPr>
          <p:cNvPr id="27" name="TextBox 27"/>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E9EBF4"/>
                </a:solidFill>
                <a:latin typeface="Arial MT Pro Bold"/>
                <a:ea typeface="Arial MT Pro Bold"/>
                <a:cs typeface="Arial MT Pro Bold"/>
                <a:sym typeface="Arial MT Pro Bold"/>
              </a:rPr>
              <a:t>Étude de l’existant</a:t>
            </a:r>
          </a:p>
          <a:p>
            <a:pPr algn="ctr">
              <a:lnSpc>
                <a:spcPts val="1800"/>
              </a:lnSpc>
            </a:pPr>
            <a:r>
              <a:rPr lang="en-US" sz="1500" b="1">
                <a:solidFill>
                  <a:srgbClr val="E9EBF4"/>
                </a:solidFill>
                <a:latin typeface="Arial MT Pro Bold"/>
                <a:ea typeface="Arial MT Pro Bold"/>
                <a:cs typeface="Arial MT Pro Bold"/>
                <a:sym typeface="Arial MT Pro Bold"/>
              </a:rPr>
              <a:t> &amp; solution </a:t>
            </a:r>
          </a:p>
          <a:p>
            <a:pPr algn="ctr">
              <a:lnSpc>
                <a:spcPts val="1800"/>
              </a:lnSpc>
            </a:pPr>
            <a:endParaRPr lang="en-US" sz="1500" b="1">
              <a:solidFill>
                <a:srgbClr val="E9EBF4"/>
              </a:solidFill>
              <a:latin typeface="Arial MT Pro Bold"/>
              <a:ea typeface="Arial MT Pro Bold"/>
              <a:cs typeface="Arial MT Pro Bold"/>
              <a:sym typeface="Arial MT Pro Bold"/>
            </a:endParaRPr>
          </a:p>
        </p:txBody>
      </p:sp>
      <p:sp>
        <p:nvSpPr>
          <p:cNvPr id="28" name="TextBox 28"/>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E9EBF4"/>
                </a:solidFill>
                <a:latin typeface="Arial MT Pro Bold"/>
                <a:ea typeface="Arial MT Pro Bold"/>
                <a:cs typeface="Arial MT Pro Bold"/>
                <a:sym typeface="Arial MT Pro Bold"/>
              </a:rPr>
              <a:t>Données &amp;</a:t>
            </a:r>
          </a:p>
          <a:p>
            <a:pPr algn="ctr">
              <a:lnSpc>
                <a:spcPts val="1919"/>
              </a:lnSpc>
            </a:pPr>
            <a:r>
              <a:rPr lang="en-US" sz="1599" b="1" spc="-1">
                <a:solidFill>
                  <a:srgbClr val="E9EBF4"/>
                </a:solidFill>
                <a:latin typeface="Arial MT Pro Bold"/>
                <a:ea typeface="Arial MT Pro Bold"/>
                <a:cs typeface="Arial MT Pro Bold"/>
                <a:sym typeface="Arial MT Pro Bold"/>
              </a:rPr>
              <a:t> Préparation</a:t>
            </a:r>
          </a:p>
        </p:txBody>
      </p:sp>
      <p:sp>
        <p:nvSpPr>
          <p:cNvPr id="29" name="TextBox 29"/>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E9ECF4"/>
                </a:solidFill>
                <a:latin typeface="Arial MT Pro Bold"/>
                <a:ea typeface="Arial MT Pro Bold"/>
                <a:cs typeface="Arial MT Pro Bold"/>
                <a:sym typeface="Arial MT Pro Bold"/>
              </a:rPr>
              <a:t>Méthodologie</a:t>
            </a:r>
          </a:p>
        </p:txBody>
      </p:sp>
      <p:sp>
        <p:nvSpPr>
          <p:cNvPr id="30" name="TextBox 30"/>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ED5E29"/>
                </a:solidFill>
                <a:latin typeface="Arial MT Pro Bold"/>
                <a:ea typeface="Arial MT Pro Bold"/>
                <a:cs typeface="Arial MT Pro Bold"/>
                <a:sym typeface="Arial MT Pro Bold"/>
              </a:rPr>
              <a:t>Modélisation &amp; Évaluation</a:t>
            </a:r>
          </a:p>
        </p:txBody>
      </p:sp>
      <p:sp>
        <p:nvSpPr>
          <p:cNvPr id="31" name="TextBox 31"/>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32" name="TextBox 32"/>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
        <p:nvSpPr>
          <p:cNvPr id="33" name="TextBox 33"/>
          <p:cNvSpPr txBox="1"/>
          <p:nvPr/>
        </p:nvSpPr>
        <p:spPr>
          <a:xfrm>
            <a:off x="17259300" y="9105900"/>
            <a:ext cx="603589"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16</a:t>
            </a:r>
          </a:p>
        </p:txBody>
      </p:sp>
      <p:sp>
        <p:nvSpPr>
          <p:cNvPr id="34" name="TextBox 34"/>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35" name="TextBox 35"/>
          <p:cNvSpPr txBox="1"/>
          <p:nvPr/>
        </p:nvSpPr>
        <p:spPr>
          <a:xfrm>
            <a:off x="1704995" y="3299277"/>
            <a:ext cx="4684395" cy="2057400"/>
          </a:xfrm>
          <a:prstGeom prst="rect">
            <a:avLst/>
          </a:prstGeom>
        </p:spPr>
        <p:txBody>
          <a:bodyPr lIns="0" tIns="0" rIns="0" bIns="0" rtlCol="0" anchor="t">
            <a:spAutoFit/>
          </a:bodyPr>
          <a:lstStyle/>
          <a:p>
            <a:pPr algn="l">
              <a:lnSpc>
                <a:spcPts val="3239"/>
              </a:lnSpc>
              <a:spcBef>
                <a:spcPct val="0"/>
              </a:spcBef>
            </a:pPr>
            <a:r>
              <a:rPr lang="en-US" sz="2699" spc="-1">
                <a:solidFill>
                  <a:srgbClr val="FFFFFF"/>
                </a:solidFill>
                <a:latin typeface="Canva Sans"/>
                <a:ea typeface="Canva Sans"/>
                <a:cs typeface="Canva Sans"/>
                <a:sym typeface="Canva Sans"/>
              </a:rPr>
              <a:t>Variables clés :</a:t>
            </a:r>
          </a:p>
          <a:p>
            <a:pPr marL="582924" lvl="1" indent="-291462" algn="l">
              <a:lnSpc>
                <a:spcPts val="3239"/>
              </a:lnSpc>
              <a:buFont typeface="Arial"/>
              <a:buChar char="•"/>
            </a:pPr>
            <a:r>
              <a:rPr lang="en-US" sz="2699" spc="-1">
                <a:solidFill>
                  <a:srgbClr val="FFFFFF"/>
                </a:solidFill>
                <a:latin typeface="Canva Sans"/>
                <a:ea typeface="Canva Sans"/>
                <a:cs typeface="Canva Sans"/>
                <a:sym typeface="Canva Sans"/>
              </a:rPr>
              <a:t>Total_Trans_Ct</a:t>
            </a:r>
          </a:p>
          <a:p>
            <a:pPr marL="582924" lvl="1" indent="-291462" algn="l">
              <a:lnSpc>
                <a:spcPts val="3239"/>
              </a:lnSpc>
              <a:buFont typeface="Arial"/>
              <a:buChar char="•"/>
            </a:pPr>
            <a:r>
              <a:rPr lang="en-US" sz="2699" spc="-1">
                <a:solidFill>
                  <a:srgbClr val="FFFFFF"/>
                </a:solidFill>
                <a:latin typeface="Canva Sans"/>
                <a:ea typeface="Canva Sans"/>
                <a:cs typeface="Canva Sans"/>
                <a:sym typeface="Canva Sans"/>
              </a:rPr>
              <a:t>Total_Trans_Amt</a:t>
            </a:r>
          </a:p>
          <a:p>
            <a:pPr marL="582924" lvl="1" indent="-291462" algn="l">
              <a:lnSpc>
                <a:spcPts val="3239"/>
              </a:lnSpc>
              <a:buFont typeface="Arial"/>
              <a:buChar char="•"/>
            </a:pPr>
            <a:r>
              <a:rPr lang="en-US" sz="2699" spc="-1">
                <a:solidFill>
                  <a:srgbClr val="FFFFFF"/>
                </a:solidFill>
                <a:latin typeface="Canva Sans"/>
                <a:ea typeface="Canva Sans"/>
                <a:cs typeface="Canva Sans"/>
                <a:sym typeface="Canva Sans"/>
              </a:rPr>
              <a:t>Avg_Utilization_Ratio</a:t>
            </a:r>
          </a:p>
          <a:p>
            <a:pPr marL="582924" lvl="1" indent="-291462" algn="l">
              <a:lnSpc>
                <a:spcPts val="3239"/>
              </a:lnSpc>
              <a:buFont typeface="Arial"/>
              <a:buChar char="•"/>
            </a:pPr>
            <a:r>
              <a:rPr lang="en-US" sz="2699" spc="-1">
                <a:solidFill>
                  <a:srgbClr val="FFFFFF"/>
                </a:solidFill>
                <a:latin typeface="Canva Sans"/>
                <a:ea typeface="Canva Sans"/>
                <a:cs typeface="Canva Sans"/>
                <a:sym typeface="Canva Sans"/>
              </a:rPr>
              <a:t>Months_Inactive_12_mon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CF4"/>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87F16"/>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4" name="Freeform 24"/>
          <p:cNvSpPr/>
          <p:nvPr/>
        </p:nvSpPr>
        <p:spPr>
          <a:xfrm>
            <a:off x="1818726" y="4418782"/>
            <a:ext cx="2160270" cy="4114800"/>
          </a:xfrm>
          <a:custGeom>
            <a:avLst/>
            <a:gdLst/>
            <a:ahLst/>
            <a:cxnLst/>
            <a:rect l="l" t="t" r="r" b="b"/>
            <a:pathLst>
              <a:path w="2160270" h="4114800">
                <a:moveTo>
                  <a:pt x="0" y="0"/>
                </a:moveTo>
                <a:lnTo>
                  <a:pt x="2160270" y="0"/>
                </a:lnTo>
                <a:lnTo>
                  <a:pt x="216027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25" name="Group 25"/>
          <p:cNvGrpSpPr/>
          <p:nvPr/>
        </p:nvGrpSpPr>
        <p:grpSpPr>
          <a:xfrm rot="-5400000">
            <a:off x="7351767" y="4131658"/>
            <a:ext cx="1320431" cy="1613186"/>
            <a:chOff x="0" y="0"/>
            <a:chExt cx="375637" cy="458920"/>
          </a:xfrm>
        </p:grpSpPr>
        <p:sp>
          <p:nvSpPr>
            <p:cNvPr id="26" name="Freeform 26"/>
            <p:cNvSpPr/>
            <p:nvPr/>
          </p:nvSpPr>
          <p:spPr>
            <a:xfrm>
              <a:off x="0" y="0"/>
              <a:ext cx="375637" cy="446078"/>
            </a:xfrm>
            <a:custGeom>
              <a:avLst/>
              <a:gdLst/>
              <a:ahLst/>
              <a:cxnLst/>
              <a:rect l="l" t="t" r="r" b="b"/>
              <a:pathLst>
                <a:path w="375637" h="446078">
                  <a:moveTo>
                    <a:pt x="375637" y="45806"/>
                  </a:moveTo>
                  <a:lnTo>
                    <a:pt x="375637" y="298814"/>
                  </a:lnTo>
                  <a:cubicBezTo>
                    <a:pt x="375637" y="327259"/>
                    <a:pt x="360806" y="353646"/>
                    <a:pt x="336507" y="368433"/>
                  </a:cubicBezTo>
                  <a:lnTo>
                    <a:pt x="226948" y="435107"/>
                  </a:lnTo>
                  <a:cubicBezTo>
                    <a:pt x="202912" y="449735"/>
                    <a:pt x="172725" y="449735"/>
                    <a:pt x="148689" y="435107"/>
                  </a:cubicBezTo>
                  <a:lnTo>
                    <a:pt x="39130" y="368433"/>
                  </a:lnTo>
                  <a:cubicBezTo>
                    <a:pt x="14831" y="353646"/>
                    <a:pt x="0" y="327259"/>
                    <a:pt x="0" y="298814"/>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p:spPr>
          <p:txBody>
            <a:bodyPr/>
            <a:lstStyle/>
            <a:p>
              <a:endParaRPr lang="fr-FR"/>
            </a:p>
          </p:txBody>
        </p:sp>
        <p:sp>
          <p:nvSpPr>
            <p:cNvPr id="27" name="TextBox 27"/>
            <p:cNvSpPr txBox="1"/>
            <p:nvPr/>
          </p:nvSpPr>
          <p:spPr>
            <a:xfrm>
              <a:off x="0" y="-47625"/>
              <a:ext cx="375637" cy="392245"/>
            </a:xfrm>
            <a:prstGeom prst="rect">
              <a:avLst/>
            </a:prstGeom>
          </p:spPr>
          <p:txBody>
            <a:bodyPr lIns="50800" tIns="50800" rIns="50800" bIns="50800" rtlCol="0" anchor="ctr"/>
            <a:lstStyle/>
            <a:p>
              <a:pPr algn="ctr">
                <a:lnSpc>
                  <a:spcPts val="2763"/>
                </a:lnSpc>
              </a:pPr>
              <a:endParaRPr/>
            </a:p>
          </p:txBody>
        </p:sp>
      </p:grpSp>
      <p:grpSp>
        <p:nvGrpSpPr>
          <p:cNvPr id="28" name="Group 28"/>
          <p:cNvGrpSpPr/>
          <p:nvPr/>
        </p:nvGrpSpPr>
        <p:grpSpPr>
          <a:xfrm rot="-5400000">
            <a:off x="7351767" y="5736264"/>
            <a:ext cx="1320431" cy="1613186"/>
            <a:chOff x="0" y="0"/>
            <a:chExt cx="375637" cy="458920"/>
          </a:xfrm>
        </p:grpSpPr>
        <p:sp>
          <p:nvSpPr>
            <p:cNvPr id="29" name="Freeform 29"/>
            <p:cNvSpPr/>
            <p:nvPr/>
          </p:nvSpPr>
          <p:spPr>
            <a:xfrm>
              <a:off x="0" y="0"/>
              <a:ext cx="375637" cy="446078"/>
            </a:xfrm>
            <a:custGeom>
              <a:avLst/>
              <a:gdLst/>
              <a:ahLst/>
              <a:cxnLst/>
              <a:rect l="l" t="t" r="r" b="b"/>
              <a:pathLst>
                <a:path w="375637" h="446078">
                  <a:moveTo>
                    <a:pt x="375637" y="45806"/>
                  </a:moveTo>
                  <a:lnTo>
                    <a:pt x="375637" y="298814"/>
                  </a:lnTo>
                  <a:cubicBezTo>
                    <a:pt x="375637" y="327259"/>
                    <a:pt x="360806" y="353646"/>
                    <a:pt x="336507" y="368433"/>
                  </a:cubicBezTo>
                  <a:lnTo>
                    <a:pt x="226948" y="435107"/>
                  </a:lnTo>
                  <a:cubicBezTo>
                    <a:pt x="202912" y="449735"/>
                    <a:pt x="172725" y="449735"/>
                    <a:pt x="148689" y="435107"/>
                  </a:cubicBezTo>
                  <a:lnTo>
                    <a:pt x="39130" y="368433"/>
                  </a:lnTo>
                  <a:cubicBezTo>
                    <a:pt x="14831" y="353646"/>
                    <a:pt x="0" y="327259"/>
                    <a:pt x="0" y="298814"/>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p:spPr>
          <p:txBody>
            <a:bodyPr/>
            <a:lstStyle/>
            <a:p>
              <a:endParaRPr lang="fr-FR"/>
            </a:p>
          </p:txBody>
        </p:sp>
        <p:sp>
          <p:nvSpPr>
            <p:cNvPr id="30" name="TextBox 30"/>
            <p:cNvSpPr txBox="1"/>
            <p:nvPr/>
          </p:nvSpPr>
          <p:spPr>
            <a:xfrm>
              <a:off x="0" y="-47625"/>
              <a:ext cx="375637" cy="392245"/>
            </a:xfrm>
            <a:prstGeom prst="rect">
              <a:avLst/>
            </a:prstGeom>
          </p:spPr>
          <p:txBody>
            <a:bodyPr lIns="50800" tIns="50800" rIns="50800" bIns="50800" rtlCol="0" anchor="ctr"/>
            <a:lstStyle/>
            <a:p>
              <a:pPr algn="ctr">
                <a:lnSpc>
                  <a:spcPts val="2763"/>
                </a:lnSpc>
              </a:pPr>
              <a:endParaRPr/>
            </a:p>
          </p:txBody>
        </p:sp>
      </p:grpSp>
      <p:grpSp>
        <p:nvGrpSpPr>
          <p:cNvPr id="31" name="Group 31"/>
          <p:cNvGrpSpPr/>
          <p:nvPr/>
        </p:nvGrpSpPr>
        <p:grpSpPr>
          <a:xfrm rot="-5400000">
            <a:off x="7351767" y="7340870"/>
            <a:ext cx="1320431" cy="1613186"/>
            <a:chOff x="0" y="0"/>
            <a:chExt cx="375637" cy="458920"/>
          </a:xfrm>
        </p:grpSpPr>
        <p:sp>
          <p:nvSpPr>
            <p:cNvPr id="32" name="Freeform 32"/>
            <p:cNvSpPr/>
            <p:nvPr/>
          </p:nvSpPr>
          <p:spPr>
            <a:xfrm>
              <a:off x="0" y="0"/>
              <a:ext cx="375637" cy="446078"/>
            </a:xfrm>
            <a:custGeom>
              <a:avLst/>
              <a:gdLst/>
              <a:ahLst/>
              <a:cxnLst/>
              <a:rect l="l" t="t" r="r" b="b"/>
              <a:pathLst>
                <a:path w="375637" h="446078">
                  <a:moveTo>
                    <a:pt x="375637" y="45806"/>
                  </a:moveTo>
                  <a:lnTo>
                    <a:pt x="375637" y="298814"/>
                  </a:lnTo>
                  <a:cubicBezTo>
                    <a:pt x="375637" y="327259"/>
                    <a:pt x="360806" y="353646"/>
                    <a:pt x="336507" y="368433"/>
                  </a:cubicBezTo>
                  <a:lnTo>
                    <a:pt x="226948" y="435107"/>
                  </a:lnTo>
                  <a:cubicBezTo>
                    <a:pt x="202912" y="449735"/>
                    <a:pt x="172725" y="449735"/>
                    <a:pt x="148689" y="435107"/>
                  </a:cubicBezTo>
                  <a:lnTo>
                    <a:pt x="39130" y="368433"/>
                  </a:lnTo>
                  <a:cubicBezTo>
                    <a:pt x="14831" y="353646"/>
                    <a:pt x="0" y="327259"/>
                    <a:pt x="0" y="298814"/>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p:spPr>
          <p:txBody>
            <a:bodyPr/>
            <a:lstStyle/>
            <a:p>
              <a:endParaRPr lang="fr-FR"/>
            </a:p>
          </p:txBody>
        </p:sp>
        <p:sp>
          <p:nvSpPr>
            <p:cNvPr id="33" name="TextBox 33"/>
            <p:cNvSpPr txBox="1"/>
            <p:nvPr/>
          </p:nvSpPr>
          <p:spPr>
            <a:xfrm>
              <a:off x="0" y="-47625"/>
              <a:ext cx="375637" cy="392245"/>
            </a:xfrm>
            <a:prstGeom prst="rect">
              <a:avLst/>
            </a:prstGeom>
          </p:spPr>
          <p:txBody>
            <a:bodyPr lIns="50800" tIns="50800" rIns="50800" bIns="50800" rtlCol="0" anchor="ctr"/>
            <a:lstStyle/>
            <a:p>
              <a:pPr algn="ctr">
                <a:lnSpc>
                  <a:spcPts val="2763"/>
                </a:lnSpc>
              </a:pPr>
              <a:endParaRPr/>
            </a:p>
          </p:txBody>
        </p:sp>
      </p:grpSp>
      <p:grpSp>
        <p:nvGrpSpPr>
          <p:cNvPr id="34" name="Group 34"/>
          <p:cNvGrpSpPr/>
          <p:nvPr/>
        </p:nvGrpSpPr>
        <p:grpSpPr>
          <a:xfrm rot="-5400000">
            <a:off x="8944587" y="4844456"/>
            <a:ext cx="174485" cy="17448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6C9C"/>
            </a:solidFill>
          </p:spPr>
          <p:txBody>
            <a:bodyPr/>
            <a:lstStyle/>
            <a:p>
              <a:endParaRPr lang="fr-FR"/>
            </a:p>
          </p:txBody>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763"/>
                </a:lnSpc>
              </a:pPr>
              <a:endParaRPr/>
            </a:p>
          </p:txBody>
        </p:sp>
      </p:grpSp>
      <p:grpSp>
        <p:nvGrpSpPr>
          <p:cNvPr id="37" name="Group 37"/>
          <p:cNvGrpSpPr/>
          <p:nvPr/>
        </p:nvGrpSpPr>
        <p:grpSpPr>
          <a:xfrm rot="-5400000">
            <a:off x="8944587" y="6455615"/>
            <a:ext cx="174485" cy="174485"/>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08FBE"/>
            </a:solidFill>
            <a:ln cap="sq">
              <a:noFill/>
              <a:prstDash val="solid"/>
              <a:miter/>
            </a:ln>
          </p:spPr>
          <p:txBody>
            <a:bodyPr/>
            <a:lstStyle/>
            <a:p>
              <a:endParaRPr lang="fr-FR"/>
            </a:p>
          </p:txBody>
        </p:sp>
        <p:sp>
          <p:nvSpPr>
            <p:cNvPr id="39" name="TextBox 39"/>
            <p:cNvSpPr txBox="1"/>
            <p:nvPr/>
          </p:nvSpPr>
          <p:spPr>
            <a:xfrm>
              <a:off x="76200" y="28575"/>
              <a:ext cx="660400" cy="708025"/>
            </a:xfrm>
            <a:prstGeom prst="rect">
              <a:avLst/>
            </a:prstGeom>
          </p:spPr>
          <p:txBody>
            <a:bodyPr lIns="50800" tIns="50800" rIns="50800" bIns="50800" rtlCol="0" anchor="ctr"/>
            <a:lstStyle/>
            <a:p>
              <a:pPr marL="0" lvl="0" indent="0" algn="ctr">
                <a:lnSpc>
                  <a:spcPts val="2763"/>
                </a:lnSpc>
                <a:spcBef>
                  <a:spcPct val="0"/>
                </a:spcBef>
              </a:pPr>
              <a:endParaRPr/>
            </a:p>
          </p:txBody>
        </p:sp>
      </p:grpSp>
      <p:grpSp>
        <p:nvGrpSpPr>
          <p:cNvPr id="40" name="Group 40"/>
          <p:cNvGrpSpPr/>
          <p:nvPr/>
        </p:nvGrpSpPr>
        <p:grpSpPr>
          <a:xfrm rot="-5400000">
            <a:off x="8944587" y="8060221"/>
            <a:ext cx="174485" cy="174485"/>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34D24"/>
            </a:solidFill>
            <a:ln cap="sq">
              <a:noFill/>
              <a:prstDash val="solid"/>
              <a:miter/>
            </a:ln>
          </p:spPr>
          <p:txBody>
            <a:bodyPr/>
            <a:lstStyle/>
            <a:p>
              <a:endParaRPr lang="fr-FR"/>
            </a:p>
          </p:txBody>
        </p:sp>
        <p:sp>
          <p:nvSpPr>
            <p:cNvPr id="42" name="TextBox 42"/>
            <p:cNvSpPr txBox="1"/>
            <p:nvPr/>
          </p:nvSpPr>
          <p:spPr>
            <a:xfrm>
              <a:off x="76200" y="28575"/>
              <a:ext cx="660400" cy="708025"/>
            </a:xfrm>
            <a:prstGeom prst="rect">
              <a:avLst/>
            </a:prstGeom>
          </p:spPr>
          <p:txBody>
            <a:bodyPr lIns="50800" tIns="50800" rIns="50800" bIns="50800" rtlCol="0" anchor="ctr"/>
            <a:lstStyle/>
            <a:p>
              <a:pPr marL="0" lvl="0" indent="0" algn="ctr">
                <a:lnSpc>
                  <a:spcPts val="2763"/>
                </a:lnSpc>
                <a:spcBef>
                  <a:spcPct val="0"/>
                </a:spcBef>
              </a:pPr>
              <a:endParaRPr/>
            </a:p>
          </p:txBody>
        </p:sp>
      </p:grpSp>
      <p:sp>
        <p:nvSpPr>
          <p:cNvPr id="43" name="Freeform 43"/>
          <p:cNvSpPr/>
          <p:nvPr/>
        </p:nvSpPr>
        <p:spPr>
          <a:xfrm>
            <a:off x="10609290" y="4983811"/>
            <a:ext cx="5257457" cy="1617714"/>
          </a:xfrm>
          <a:custGeom>
            <a:avLst/>
            <a:gdLst/>
            <a:ahLst/>
            <a:cxnLst/>
            <a:rect l="l" t="t" r="r" b="b"/>
            <a:pathLst>
              <a:path w="5257457" h="1617714">
                <a:moveTo>
                  <a:pt x="0" y="0"/>
                </a:moveTo>
                <a:lnTo>
                  <a:pt x="5257457" y="0"/>
                </a:lnTo>
                <a:lnTo>
                  <a:pt x="5257457" y="1617714"/>
                </a:lnTo>
                <a:lnTo>
                  <a:pt x="0" y="1617714"/>
                </a:lnTo>
                <a:lnTo>
                  <a:pt x="0" y="0"/>
                </a:lnTo>
                <a:close/>
              </a:path>
            </a:pathLst>
          </a:custGeom>
          <a:blipFill>
            <a:blip r:embed="rId5">
              <a:alphaModFix amt="53000"/>
              <a:extLst>
                <a:ext uri="{96DAC541-7B7A-43D3-8B79-37D633B846F1}">
                  <asvg:svgBlip xmlns:asvg="http://schemas.microsoft.com/office/drawing/2016/SVG/main" r:embed="rId6"/>
                </a:ext>
              </a:extLst>
            </a:blip>
            <a:stretch>
              <a:fillRect t="-82402"/>
            </a:stretch>
          </a:blipFill>
          <a:ln cap="sq">
            <a:noFill/>
            <a:prstDash val="solid"/>
            <a:miter/>
          </a:ln>
        </p:spPr>
        <p:txBody>
          <a:bodyPr/>
          <a:lstStyle/>
          <a:p>
            <a:endParaRPr lang="fr-FR"/>
          </a:p>
        </p:txBody>
      </p:sp>
      <p:sp>
        <p:nvSpPr>
          <p:cNvPr id="44" name="Freeform 44"/>
          <p:cNvSpPr/>
          <p:nvPr/>
        </p:nvSpPr>
        <p:spPr>
          <a:xfrm>
            <a:off x="10609290" y="6529749"/>
            <a:ext cx="5257457" cy="1617714"/>
          </a:xfrm>
          <a:custGeom>
            <a:avLst/>
            <a:gdLst/>
            <a:ahLst/>
            <a:cxnLst/>
            <a:rect l="l" t="t" r="r" b="b"/>
            <a:pathLst>
              <a:path w="5257457" h="1617714">
                <a:moveTo>
                  <a:pt x="0" y="0"/>
                </a:moveTo>
                <a:lnTo>
                  <a:pt x="5257457" y="0"/>
                </a:lnTo>
                <a:lnTo>
                  <a:pt x="5257457" y="1617714"/>
                </a:lnTo>
                <a:lnTo>
                  <a:pt x="0" y="1617714"/>
                </a:lnTo>
                <a:lnTo>
                  <a:pt x="0" y="0"/>
                </a:lnTo>
                <a:close/>
              </a:path>
            </a:pathLst>
          </a:custGeom>
          <a:blipFill>
            <a:blip r:embed="rId5">
              <a:alphaModFix amt="53000"/>
              <a:extLst>
                <a:ext uri="{96DAC541-7B7A-43D3-8B79-37D633B846F1}">
                  <asvg:svgBlip xmlns:asvg="http://schemas.microsoft.com/office/drawing/2016/SVG/main" r:embed="rId6"/>
                </a:ext>
              </a:extLst>
            </a:blip>
            <a:stretch>
              <a:fillRect t="-82402"/>
            </a:stretch>
          </a:blipFill>
          <a:ln cap="sq">
            <a:noFill/>
            <a:prstDash val="solid"/>
            <a:miter/>
          </a:ln>
        </p:spPr>
        <p:txBody>
          <a:bodyPr/>
          <a:lstStyle/>
          <a:p>
            <a:endParaRPr lang="fr-FR"/>
          </a:p>
        </p:txBody>
      </p:sp>
      <p:grpSp>
        <p:nvGrpSpPr>
          <p:cNvPr id="45" name="Group 45"/>
          <p:cNvGrpSpPr/>
          <p:nvPr/>
        </p:nvGrpSpPr>
        <p:grpSpPr>
          <a:xfrm rot="5400000">
            <a:off x="12359868" y="1163252"/>
            <a:ext cx="1320431" cy="7549999"/>
            <a:chOff x="0" y="0"/>
            <a:chExt cx="375637" cy="2147829"/>
          </a:xfrm>
        </p:grpSpPr>
        <p:sp>
          <p:nvSpPr>
            <p:cNvPr id="46" name="Freeform 46"/>
            <p:cNvSpPr/>
            <p:nvPr/>
          </p:nvSpPr>
          <p:spPr>
            <a:xfrm>
              <a:off x="0" y="0"/>
              <a:ext cx="375637" cy="2134987"/>
            </a:xfrm>
            <a:custGeom>
              <a:avLst/>
              <a:gdLst/>
              <a:ahLst/>
              <a:cxnLst/>
              <a:rect l="l" t="t" r="r" b="b"/>
              <a:pathLst>
                <a:path w="375637" h="2134987">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p:spPr>
          <p:txBody>
            <a:bodyPr/>
            <a:lstStyle/>
            <a:p>
              <a:endParaRPr lang="fr-FR"/>
            </a:p>
          </p:txBody>
        </p:sp>
        <p:sp>
          <p:nvSpPr>
            <p:cNvPr id="47" name="TextBox 47"/>
            <p:cNvSpPr txBox="1"/>
            <p:nvPr/>
          </p:nvSpPr>
          <p:spPr>
            <a:xfrm>
              <a:off x="0" y="-47625"/>
              <a:ext cx="375637" cy="2081154"/>
            </a:xfrm>
            <a:prstGeom prst="rect">
              <a:avLst/>
            </a:prstGeom>
          </p:spPr>
          <p:txBody>
            <a:bodyPr lIns="50800" tIns="50800" rIns="50800" bIns="50800" rtlCol="0" anchor="ctr"/>
            <a:lstStyle/>
            <a:p>
              <a:pPr algn="ctr">
                <a:lnSpc>
                  <a:spcPts val="2763"/>
                </a:lnSpc>
              </a:pPr>
              <a:endParaRPr/>
            </a:p>
          </p:txBody>
        </p:sp>
      </p:grpSp>
      <p:grpSp>
        <p:nvGrpSpPr>
          <p:cNvPr id="48" name="Group 48"/>
          <p:cNvGrpSpPr/>
          <p:nvPr/>
        </p:nvGrpSpPr>
        <p:grpSpPr>
          <a:xfrm rot="5400000">
            <a:off x="12359868" y="2767858"/>
            <a:ext cx="1320431" cy="7549999"/>
            <a:chOff x="0" y="0"/>
            <a:chExt cx="375637" cy="2147829"/>
          </a:xfrm>
        </p:grpSpPr>
        <p:sp>
          <p:nvSpPr>
            <p:cNvPr id="49" name="Freeform 49"/>
            <p:cNvSpPr/>
            <p:nvPr/>
          </p:nvSpPr>
          <p:spPr>
            <a:xfrm>
              <a:off x="0" y="0"/>
              <a:ext cx="375637" cy="2134987"/>
            </a:xfrm>
            <a:custGeom>
              <a:avLst/>
              <a:gdLst/>
              <a:ahLst/>
              <a:cxnLst/>
              <a:rect l="l" t="t" r="r" b="b"/>
              <a:pathLst>
                <a:path w="375637" h="2134987">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a:ln cap="sq">
              <a:noFill/>
              <a:prstDash val="solid"/>
              <a:miter/>
            </a:ln>
          </p:spPr>
          <p:txBody>
            <a:bodyPr/>
            <a:lstStyle/>
            <a:p>
              <a:endParaRPr lang="fr-FR"/>
            </a:p>
          </p:txBody>
        </p:sp>
        <p:sp>
          <p:nvSpPr>
            <p:cNvPr id="50" name="TextBox 50"/>
            <p:cNvSpPr txBox="1"/>
            <p:nvPr/>
          </p:nvSpPr>
          <p:spPr>
            <a:xfrm>
              <a:off x="0" y="-47625"/>
              <a:ext cx="375637" cy="2081154"/>
            </a:xfrm>
            <a:prstGeom prst="rect">
              <a:avLst/>
            </a:prstGeom>
          </p:spPr>
          <p:txBody>
            <a:bodyPr lIns="50800" tIns="50800" rIns="50800" bIns="50800" rtlCol="0" anchor="ctr"/>
            <a:lstStyle/>
            <a:p>
              <a:pPr marL="0" lvl="0" indent="0" algn="ctr">
                <a:lnSpc>
                  <a:spcPts val="2763"/>
                </a:lnSpc>
                <a:spcBef>
                  <a:spcPct val="0"/>
                </a:spcBef>
              </a:pPr>
              <a:endParaRPr/>
            </a:p>
          </p:txBody>
        </p:sp>
      </p:grpSp>
      <p:grpSp>
        <p:nvGrpSpPr>
          <p:cNvPr id="51" name="Group 51"/>
          <p:cNvGrpSpPr/>
          <p:nvPr/>
        </p:nvGrpSpPr>
        <p:grpSpPr>
          <a:xfrm rot="5400000">
            <a:off x="12359868" y="4372464"/>
            <a:ext cx="1320431" cy="7549999"/>
            <a:chOff x="0" y="0"/>
            <a:chExt cx="375637" cy="2147829"/>
          </a:xfrm>
        </p:grpSpPr>
        <p:sp>
          <p:nvSpPr>
            <p:cNvPr id="52" name="Freeform 52"/>
            <p:cNvSpPr/>
            <p:nvPr/>
          </p:nvSpPr>
          <p:spPr>
            <a:xfrm>
              <a:off x="0" y="0"/>
              <a:ext cx="375637" cy="2134987"/>
            </a:xfrm>
            <a:custGeom>
              <a:avLst/>
              <a:gdLst/>
              <a:ahLst/>
              <a:cxnLst/>
              <a:rect l="l" t="t" r="r" b="b"/>
              <a:pathLst>
                <a:path w="375637" h="2134987">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a:ln cap="sq">
              <a:noFill/>
              <a:prstDash val="solid"/>
              <a:miter/>
            </a:ln>
          </p:spPr>
          <p:txBody>
            <a:bodyPr/>
            <a:lstStyle/>
            <a:p>
              <a:endParaRPr lang="fr-FR"/>
            </a:p>
          </p:txBody>
        </p:sp>
        <p:sp>
          <p:nvSpPr>
            <p:cNvPr id="53" name="TextBox 53"/>
            <p:cNvSpPr txBox="1"/>
            <p:nvPr/>
          </p:nvSpPr>
          <p:spPr>
            <a:xfrm>
              <a:off x="0" y="-47625"/>
              <a:ext cx="375637" cy="2081154"/>
            </a:xfrm>
            <a:prstGeom prst="rect">
              <a:avLst/>
            </a:prstGeom>
          </p:spPr>
          <p:txBody>
            <a:bodyPr lIns="50800" tIns="50800" rIns="50800" bIns="50800" rtlCol="0" anchor="ctr"/>
            <a:lstStyle/>
            <a:p>
              <a:pPr marL="0" lvl="0" indent="0" algn="ctr">
                <a:lnSpc>
                  <a:spcPts val="2763"/>
                </a:lnSpc>
                <a:spcBef>
                  <a:spcPct val="0"/>
                </a:spcBef>
              </a:pPr>
              <a:endParaRPr/>
            </a:p>
          </p:txBody>
        </p:sp>
      </p:grpSp>
      <p:sp>
        <p:nvSpPr>
          <p:cNvPr id="54" name="Freeform 54"/>
          <p:cNvSpPr/>
          <p:nvPr/>
        </p:nvSpPr>
        <p:spPr>
          <a:xfrm>
            <a:off x="373984" y="1966748"/>
            <a:ext cx="1086236" cy="1086236"/>
          </a:xfrm>
          <a:custGeom>
            <a:avLst/>
            <a:gdLst/>
            <a:ahLst/>
            <a:cxnLst/>
            <a:rect l="l" t="t" r="r" b="b"/>
            <a:pathLst>
              <a:path w="1086236" h="1086236">
                <a:moveTo>
                  <a:pt x="0" y="0"/>
                </a:moveTo>
                <a:lnTo>
                  <a:pt x="1086237" y="0"/>
                </a:lnTo>
                <a:lnTo>
                  <a:pt x="1086237" y="1086236"/>
                </a:lnTo>
                <a:lnTo>
                  <a:pt x="0" y="1086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5" name="TextBox 55"/>
          <p:cNvSpPr txBox="1"/>
          <p:nvPr/>
        </p:nvSpPr>
        <p:spPr>
          <a:xfrm>
            <a:off x="1704995" y="2253855"/>
            <a:ext cx="10991602" cy="483447"/>
          </a:xfrm>
          <a:prstGeom prst="rect">
            <a:avLst/>
          </a:prstGeom>
        </p:spPr>
        <p:txBody>
          <a:bodyPr lIns="0" tIns="0" rIns="0" bIns="0" rtlCol="0" anchor="t">
            <a:spAutoFit/>
          </a:bodyPr>
          <a:lstStyle/>
          <a:p>
            <a:pPr algn="l">
              <a:lnSpc>
                <a:spcPts val="3893"/>
              </a:lnSpc>
            </a:pPr>
            <a:r>
              <a:rPr lang="en-US" sz="3041" spc="325">
                <a:solidFill>
                  <a:srgbClr val="FFFFFF"/>
                </a:solidFill>
                <a:latin typeface="Archivo Black"/>
                <a:ea typeface="Archivo Black"/>
                <a:cs typeface="Archivo Black"/>
                <a:sym typeface="Archivo Black"/>
              </a:rPr>
              <a:t>INTERPRÉTATION MÉTIER</a:t>
            </a:r>
          </a:p>
        </p:txBody>
      </p:sp>
      <p:sp>
        <p:nvSpPr>
          <p:cNvPr id="56" name="TextBox 56"/>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E9EBF4"/>
                </a:solidFill>
                <a:latin typeface="Arial MT Pro Bold"/>
                <a:ea typeface="Arial MT Pro Bold"/>
                <a:cs typeface="Arial MT Pro Bold"/>
                <a:sym typeface="Arial MT Pro Bold"/>
              </a:rPr>
              <a:t>Étude de l’existant</a:t>
            </a:r>
          </a:p>
          <a:p>
            <a:pPr algn="ctr">
              <a:lnSpc>
                <a:spcPts val="1800"/>
              </a:lnSpc>
            </a:pPr>
            <a:r>
              <a:rPr lang="en-US" sz="1500" b="1">
                <a:solidFill>
                  <a:srgbClr val="E9EBF4"/>
                </a:solidFill>
                <a:latin typeface="Arial MT Pro Bold"/>
                <a:ea typeface="Arial MT Pro Bold"/>
                <a:cs typeface="Arial MT Pro Bold"/>
                <a:sym typeface="Arial MT Pro Bold"/>
              </a:rPr>
              <a:t> &amp; solution </a:t>
            </a:r>
          </a:p>
          <a:p>
            <a:pPr algn="ctr">
              <a:lnSpc>
                <a:spcPts val="1800"/>
              </a:lnSpc>
            </a:pPr>
            <a:endParaRPr lang="en-US" sz="1500" b="1">
              <a:solidFill>
                <a:srgbClr val="E9EBF4"/>
              </a:solidFill>
              <a:latin typeface="Arial MT Pro Bold"/>
              <a:ea typeface="Arial MT Pro Bold"/>
              <a:cs typeface="Arial MT Pro Bold"/>
              <a:sym typeface="Arial MT Pro Bold"/>
            </a:endParaRPr>
          </a:p>
        </p:txBody>
      </p:sp>
      <p:sp>
        <p:nvSpPr>
          <p:cNvPr id="57" name="TextBox 57"/>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E9EBF4"/>
                </a:solidFill>
                <a:latin typeface="Arial MT Pro Bold"/>
                <a:ea typeface="Arial MT Pro Bold"/>
                <a:cs typeface="Arial MT Pro Bold"/>
                <a:sym typeface="Arial MT Pro Bold"/>
              </a:rPr>
              <a:t>Données &amp;</a:t>
            </a:r>
          </a:p>
          <a:p>
            <a:pPr algn="ctr">
              <a:lnSpc>
                <a:spcPts val="1919"/>
              </a:lnSpc>
            </a:pPr>
            <a:r>
              <a:rPr lang="en-US" sz="1599" b="1" spc="-1">
                <a:solidFill>
                  <a:srgbClr val="E9EBF4"/>
                </a:solidFill>
                <a:latin typeface="Arial MT Pro Bold"/>
                <a:ea typeface="Arial MT Pro Bold"/>
                <a:cs typeface="Arial MT Pro Bold"/>
                <a:sym typeface="Arial MT Pro Bold"/>
              </a:rPr>
              <a:t> Préparation</a:t>
            </a:r>
          </a:p>
        </p:txBody>
      </p:sp>
      <p:sp>
        <p:nvSpPr>
          <p:cNvPr id="58" name="TextBox 58"/>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E9ECF4"/>
                </a:solidFill>
                <a:latin typeface="Arial MT Pro Bold"/>
                <a:ea typeface="Arial MT Pro Bold"/>
                <a:cs typeface="Arial MT Pro Bold"/>
                <a:sym typeface="Arial MT Pro Bold"/>
              </a:rPr>
              <a:t>Méthodologie</a:t>
            </a:r>
          </a:p>
        </p:txBody>
      </p:sp>
      <p:sp>
        <p:nvSpPr>
          <p:cNvPr id="59" name="TextBox 59"/>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FFFFFF"/>
                </a:solidFill>
                <a:latin typeface="Arial MT Pro Bold"/>
                <a:ea typeface="Arial MT Pro Bold"/>
                <a:cs typeface="Arial MT Pro Bold"/>
                <a:sym typeface="Arial MT Pro Bold"/>
              </a:rPr>
              <a:t>Modélisation &amp; Évaluation</a:t>
            </a:r>
          </a:p>
        </p:txBody>
      </p:sp>
      <p:sp>
        <p:nvSpPr>
          <p:cNvPr id="60" name="TextBox 60"/>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F87F16"/>
                </a:solidFill>
                <a:latin typeface="Arial MT Pro Bold"/>
                <a:ea typeface="Arial MT Pro Bold"/>
                <a:cs typeface="Arial MT Pro Bold"/>
                <a:sym typeface="Arial MT Pro Bold"/>
              </a:rPr>
              <a:t> Interprétation et Recommandations</a:t>
            </a:r>
          </a:p>
        </p:txBody>
      </p:sp>
      <p:sp>
        <p:nvSpPr>
          <p:cNvPr id="61" name="TextBox 61"/>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
        <p:nvSpPr>
          <p:cNvPr id="62" name="TextBox 62"/>
          <p:cNvSpPr txBox="1"/>
          <p:nvPr/>
        </p:nvSpPr>
        <p:spPr>
          <a:xfrm>
            <a:off x="9618396" y="4717386"/>
            <a:ext cx="6696597" cy="419100"/>
          </a:xfrm>
          <a:prstGeom prst="rect">
            <a:avLst/>
          </a:prstGeom>
        </p:spPr>
        <p:txBody>
          <a:bodyPr lIns="0" tIns="0" rIns="0" bIns="0" rtlCol="0" anchor="t">
            <a:spAutoFit/>
          </a:bodyPr>
          <a:lstStyle/>
          <a:p>
            <a:pPr marL="593507" lvl="1" indent="-296753" algn="ctr">
              <a:lnSpc>
                <a:spcPts val="3298"/>
              </a:lnSpc>
              <a:buFont typeface="Arial"/>
              <a:buChar char="•"/>
            </a:pPr>
            <a:r>
              <a:rPr lang="en-US" sz="2748" b="1">
                <a:solidFill>
                  <a:srgbClr val="000000"/>
                </a:solidFill>
                <a:latin typeface="Roboto Bold"/>
                <a:ea typeface="Roboto Bold"/>
                <a:cs typeface="Roboto Bold"/>
                <a:sym typeface="Roboto Bold"/>
              </a:rPr>
              <a:t>Clients inactifs = risque élevé</a:t>
            </a:r>
          </a:p>
        </p:txBody>
      </p:sp>
      <p:sp>
        <p:nvSpPr>
          <p:cNvPr id="63" name="TextBox 63"/>
          <p:cNvSpPr txBox="1"/>
          <p:nvPr/>
        </p:nvSpPr>
        <p:spPr>
          <a:xfrm>
            <a:off x="9680954" y="6344012"/>
            <a:ext cx="6634038" cy="828675"/>
          </a:xfrm>
          <a:prstGeom prst="rect">
            <a:avLst/>
          </a:prstGeom>
        </p:spPr>
        <p:txBody>
          <a:bodyPr lIns="0" tIns="0" rIns="0" bIns="0" rtlCol="0" anchor="t">
            <a:spAutoFit/>
          </a:bodyPr>
          <a:lstStyle/>
          <a:p>
            <a:pPr marL="593507" lvl="1" indent="-296753" algn="ctr">
              <a:lnSpc>
                <a:spcPts val="3298"/>
              </a:lnSpc>
              <a:buFont typeface="Arial"/>
              <a:buChar char="•"/>
            </a:pPr>
            <a:r>
              <a:rPr lang="en-US" sz="2748" b="1">
                <a:solidFill>
                  <a:srgbClr val="000000"/>
                </a:solidFill>
                <a:latin typeface="Roboto Bold"/>
                <a:ea typeface="Roboto Bold"/>
                <a:cs typeface="Roboto Bold"/>
                <a:sym typeface="Roboto Bold"/>
              </a:rPr>
              <a:t>Forte utilisation du crédit = signal d’alerte</a:t>
            </a:r>
          </a:p>
        </p:txBody>
      </p:sp>
      <p:sp>
        <p:nvSpPr>
          <p:cNvPr id="64" name="TextBox 64"/>
          <p:cNvSpPr txBox="1"/>
          <p:nvPr/>
        </p:nvSpPr>
        <p:spPr>
          <a:xfrm>
            <a:off x="9680954" y="7926973"/>
            <a:ext cx="7114129" cy="419100"/>
          </a:xfrm>
          <a:prstGeom prst="rect">
            <a:avLst/>
          </a:prstGeom>
        </p:spPr>
        <p:txBody>
          <a:bodyPr lIns="0" tIns="0" rIns="0" bIns="0" rtlCol="0" anchor="t">
            <a:spAutoFit/>
          </a:bodyPr>
          <a:lstStyle/>
          <a:p>
            <a:pPr marL="593507" lvl="1" indent="-296753" algn="ctr">
              <a:lnSpc>
                <a:spcPts val="3298"/>
              </a:lnSpc>
              <a:buFont typeface="Arial"/>
              <a:buChar char="•"/>
            </a:pPr>
            <a:r>
              <a:rPr lang="en-US" sz="2748" b="1">
                <a:solidFill>
                  <a:srgbClr val="000000"/>
                </a:solidFill>
                <a:latin typeface="Roboto Bold"/>
                <a:ea typeface="Roboto Bold"/>
                <a:cs typeface="Roboto Bold"/>
                <a:sym typeface="Roboto Bold"/>
              </a:rPr>
              <a:t>Engagement transactionnel crucial</a:t>
            </a:r>
          </a:p>
        </p:txBody>
      </p:sp>
      <p:sp>
        <p:nvSpPr>
          <p:cNvPr id="65" name="TextBox 65"/>
          <p:cNvSpPr txBox="1"/>
          <p:nvPr/>
        </p:nvSpPr>
        <p:spPr>
          <a:xfrm>
            <a:off x="17259300" y="9105900"/>
            <a:ext cx="603589"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17</a:t>
            </a:r>
          </a:p>
        </p:txBody>
      </p:sp>
      <p:sp>
        <p:nvSpPr>
          <p:cNvPr id="66" name="TextBox 66"/>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CF4"/>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87F16"/>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4" name="Freeform 24"/>
          <p:cNvSpPr/>
          <p:nvPr/>
        </p:nvSpPr>
        <p:spPr>
          <a:xfrm>
            <a:off x="12696597" y="2509866"/>
            <a:ext cx="4177462" cy="4114800"/>
          </a:xfrm>
          <a:custGeom>
            <a:avLst/>
            <a:gdLst/>
            <a:ahLst/>
            <a:cxnLst/>
            <a:rect l="l" t="t" r="r" b="b"/>
            <a:pathLst>
              <a:path w="4177462" h="4114800">
                <a:moveTo>
                  <a:pt x="0" y="0"/>
                </a:moveTo>
                <a:lnTo>
                  <a:pt x="4177462" y="0"/>
                </a:lnTo>
                <a:lnTo>
                  <a:pt x="417746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25" name="Freeform 25"/>
          <p:cNvSpPr/>
          <p:nvPr/>
        </p:nvSpPr>
        <p:spPr>
          <a:xfrm>
            <a:off x="504098" y="1985264"/>
            <a:ext cx="1049205" cy="1049205"/>
          </a:xfrm>
          <a:custGeom>
            <a:avLst/>
            <a:gdLst/>
            <a:ahLst/>
            <a:cxnLst/>
            <a:rect l="l" t="t" r="r" b="b"/>
            <a:pathLst>
              <a:path w="1049205" h="1049205">
                <a:moveTo>
                  <a:pt x="0" y="0"/>
                </a:moveTo>
                <a:lnTo>
                  <a:pt x="1049204" y="0"/>
                </a:lnTo>
                <a:lnTo>
                  <a:pt x="1049204" y="1049205"/>
                </a:lnTo>
                <a:lnTo>
                  <a:pt x="0" y="1049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26" name="TextBox 26"/>
          <p:cNvSpPr txBox="1"/>
          <p:nvPr/>
        </p:nvSpPr>
        <p:spPr>
          <a:xfrm>
            <a:off x="1704995" y="2253855"/>
            <a:ext cx="10991602" cy="483447"/>
          </a:xfrm>
          <a:prstGeom prst="rect">
            <a:avLst/>
          </a:prstGeom>
        </p:spPr>
        <p:txBody>
          <a:bodyPr lIns="0" tIns="0" rIns="0" bIns="0" rtlCol="0" anchor="t">
            <a:spAutoFit/>
          </a:bodyPr>
          <a:lstStyle/>
          <a:p>
            <a:pPr algn="l">
              <a:lnSpc>
                <a:spcPts val="3893"/>
              </a:lnSpc>
            </a:pPr>
            <a:r>
              <a:rPr lang="en-US" sz="3041" spc="325">
                <a:solidFill>
                  <a:srgbClr val="FFFFFF"/>
                </a:solidFill>
                <a:latin typeface="Archivo Black"/>
                <a:ea typeface="Archivo Black"/>
                <a:cs typeface="Archivo Black"/>
                <a:sym typeface="Archivo Black"/>
              </a:rPr>
              <a:t> RECOMMANDATIONS</a:t>
            </a:r>
          </a:p>
        </p:txBody>
      </p:sp>
      <p:sp>
        <p:nvSpPr>
          <p:cNvPr id="27" name="TextBox 27"/>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E9EBF4"/>
                </a:solidFill>
                <a:latin typeface="Arial MT Pro Bold"/>
                <a:ea typeface="Arial MT Pro Bold"/>
                <a:cs typeface="Arial MT Pro Bold"/>
                <a:sym typeface="Arial MT Pro Bold"/>
              </a:rPr>
              <a:t>Étude de l’existant</a:t>
            </a:r>
          </a:p>
          <a:p>
            <a:pPr algn="ctr">
              <a:lnSpc>
                <a:spcPts val="1800"/>
              </a:lnSpc>
            </a:pPr>
            <a:r>
              <a:rPr lang="en-US" sz="1500" b="1">
                <a:solidFill>
                  <a:srgbClr val="E9EBF4"/>
                </a:solidFill>
                <a:latin typeface="Arial MT Pro Bold"/>
                <a:ea typeface="Arial MT Pro Bold"/>
                <a:cs typeface="Arial MT Pro Bold"/>
                <a:sym typeface="Arial MT Pro Bold"/>
              </a:rPr>
              <a:t> &amp; solution </a:t>
            </a:r>
          </a:p>
          <a:p>
            <a:pPr algn="ctr">
              <a:lnSpc>
                <a:spcPts val="1800"/>
              </a:lnSpc>
            </a:pPr>
            <a:endParaRPr lang="en-US" sz="1500" b="1">
              <a:solidFill>
                <a:srgbClr val="E9EBF4"/>
              </a:solidFill>
              <a:latin typeface="Arial MT Pro Bold"/>
              <a:ea typeface="Arial MT Pro Bold"/>
              <a:cs typeface="Arial MT Pro Bold"/>
              <a:sym typeface="Arial MT Pro Bold"/>
            </a:endParaRPr>
          </a:p>
        </p:txBody>
      </p:sp>
      <p:sp>
        <p:nvSpPr>
          <p:cNvPr id="28" name="TextBox 28"/>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E9EBF4"/>
                </a:solidFill>
                <a:latin typeface="Arial MT Pro Bold"/>
                <a:ea typeface="Arial MT Pro Bold"/>
                <a:cs typeface="Arial MT Pro Bold"/>
                <a:sym typeface="Arial MT Pro Bold"/>
              </a:rPr>
              <a:t>Données &amp;</a:t>
            </a:r>
          </a:p>
          <a:p>
            <a:pPr algn="ctr">
              <a:lnSpc>
                <a:spcPts val="1919"/>
              </a:lnSpc>
            </a:pPr>
            <a:r>
              <a:rPr lang="en-US" sz="1599" b="1" spc="-1">
                <a:solidFill>
                  <a:srgbClr val="E9EBF4"/>
                </a:solidFill>
                <a:latin typeface="Arial MT Pro Bold"/>
                <a:ea typeface="Arial MT Pro Bold"/>
                <a:cs typeface="Arial MT Pro Bold"/>
                <a:sym typeface="Arial MT Pro Bold"/>
              </a:rPr>
              <a:t> Préparation</a:t>
            </a:r>
          </a:p>
        </p:txBody>
      </p:sp>
      <p:sp>
        <p:nvSpPr>
          <p:cNvPr id="29" name="TextBox 29"/>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E9ECF4"/>
                </a:solidFill>
                <a:latin typeface="Arial MT Pro Bold"/>
                <a:ea typeface="Arial MT Pro Bold"/>
                <a:cs typeface="Arial MT Pro Bold"/>
                <a:sym typeface="Arial MT Pro Bold"/>
              </a:rPr>
              <a:t>Méthodologie</a:t>
            </a:r>
          </a:p>
        </p:txBody>
      </p:sp>
      <p:sp>
        <p:nvSpPr>
          <p:cNvPr id="30" name="TextBox 30"/>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FFFFFF"/>
                </a:solidFill>
                <a:latin typeface="Arial MT Pro Bold"/>
                <a:ea typeface="Arial MT Pro Bold"/>
                <a:cs typeface="Arial MT Pro Bold"/>
                <a:sym typeface="Arial MT Pro Bold"/>
              </a:rPr>
              <a:t>Modélisation &amp; Évaluation</a:t>
            </a:r>
          </a:p>
        </p:txBody>
      </p:sp>
      <p:sp>
        <p:nvSpPr>
          <p:cNvPr id="31" name="TextBox 31"/>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F87F16"/>
                </a:solidFill>
                <a:latin typeface="Arial MT Pro Bold"/>
                <a:ea typeface="Arial MT Pro Bold"/>
                <a:cs typeface="Arial MT Pro Bold"/>
                <a:sym typeface="Arial MT Pro Bold"/>
              </a:rPr>
              <a:t> Interprétation et Recommandations</a:t>
            </a:r>
          </a:p>
        </p:txBody>
      </p:sp>
      <p:sp>
        <p:nvSpPr>
          <p:cNvPr id="32" name="TextBox 32"/>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
        <p:nvSpPr>
          <p:cNvPr id="33" name="TextBox 33"/>
          <p:cNvSpPr txBox="1"/>
          <p:nvPr/>
        </p:nvSpPr>
        <p:spPr>
          <a:xfrm>
            <a:off x="17259300" y="9105900"/>
            <a:ext cx="603589"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18</a:t>
            </a:r>
          </a:p>
        </p:txBody>
      </p:sp>
      <p:sp>
        <p:nvSpPr>
          <p:cNvPr id="34" name="TextBox 34"/>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35" name="TextBox 35"/>
          <p:cNvSpPr txBox="1"/>
          <p:nvPr/>
        </p:nvSpPr>
        <p:spPr>
          <a:xfrm>
            <a:off x="1736104" y="3766002"/>
            <a:ext cx="7911703" cy="1857375"/>
          </a:xfrm>
          <a:prstGeom prst="rect">
            <a:avLst/>
          </a:prstGeom>
        </p:spPr>
        <p:txBody>
          <a:bodyPr lIns="0" tIns="0" rIns="0" bIns="0" rtlCol="0" anchor="t">
            <a:spAutoFit/>
          </a:bodyPr>
          <a:lstStyle/>
          <a:p>
            <a:pPr marL="669281" lvl="1" indent="-334641" algn="l">
              <a:lnSpc>
                <a:spcPts val="3719"/>
              </a:lnSpc>
              <a:buFont typeface="Arial"/>
              <a:buChar char="•"/>
            </a:pPr>
            <a:r>
              <a:rPr lang="en-US" sz="3099" spc="-2">
                <a:solidFill>
                  <a:srgbClr val="FFFFFF"/>
                </a:solidFill>
                <a:latin typeface="Canva Sans"/>
                <a:ea typeface="Canva Sans"/>
                <a:cs typeface="Canva Sans"/>
                <a:sym typeface="Canva Sans"/>
              </a:rPr>
              <a:t>Détection précoce des clients à risque</a:t>
            </a:r>
          </a:p>
          <a:p>
            <a:pPr marL="669281" lvl="1" indent="-334641" algn="l">
              <a:lnSpc>
                <a:spcPts val="3719"/>
              </a:lnSpc>
              <a:buFont typeface="Arial"/>
              <a:buChar char="•"/>
            </a:pPr>
            <a:r>
              <a:rPr lang="en-US" sz="3099" spc="-2">
                <a:solidFill>
                  <a:srgbClr val="FFFFFF"/>
                </a:solidFill>
                <a:latin typeface="Canva Sans"/>
                <a:ea typeface="Canva Sans"/>
                <a:cs typeface="Canva Sans"/>
                <a:sym typeface="Canva Sans"/>
              </a:rPr>
              <a:t>Campagnes ciblées</a:t>
            </a:r>
          </a:p>
          <a:p>
            <a:pPr marL="669281" lvl="1" indent="-334641" algn="l">
              <a:lnSpc>
                <a:spcPts val="3719"/>
              </a:lnSpc>
              <a:buFont typeface="Arial"/>
              <a:buChar char="•"/>
            </a:pPr>
            <a:r>
              <a:rPr lang="en-US" sz="3099" spc="-2">
                <a:solidFill>
                  <a:srgbClr val="FFFFFF"/>
                </a:solidFill>
                <a:latin typeface="Canva Sans"/>
                <a:ea typeface="Canva Sans"/>
                <a:cs typeface="Canva Sans"/>
                <a:sym typeface="Canva Sans"/>
              </a:rPr>
              <a:t>Offres personnalisées</a:t>
            </a:r>
          </a:p>
          <a:p>
            <a:pPr marL="669281" lvl="1" indent="-334641" algn="l">
              <a:lnSpc>
                <a:spcPts val="3719"/>
              </a:lnSpc>
              <a:buFont typeface="Arial"/>
              <a:buChar char="•"/>
            </a:pPr>
            <a:r>
              <a:rPr lang="en-US" sz="3099" spc="-2">
                <a:solidFill>
                  <a:srgbClr val="FFFFFF"/>
                </a:solidFill>
                <a:latin typeface="Canva Sans"/>
                <a:ea typeface="Canva Sans"/>
                <a:cs typeface="Canva Sans"/>
                <a:sym typeface="Canva Sans"/>
              </a:rPr>
              <a:t>Suivi des clients inactifs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CF4"/>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D5E2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ED5E29"/>
            </a:solidFill>
          </p:spPr>
          <p:txBody>
            <a:bodyPr/>
            <a:lstStyle/>
            <a:p>
              <a:endParaRPr lang="fr-FR"/>
            </a:p>
          </p:txBody>
        </p:sp>
      </p:grpSp>
      <p:sp>
        <p:nvSpPr>
          <p:cNvPr id="24" name="TextBox 24"/>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E9EBF4"/>
                </a:solidFill>
                <a:latin typeface="Arial MT Pro Bold"/>
                <a:ea typeface="Arial MT Pro Bold"/>
                <a:cs typeface="Arial MT Pro Bold"/>
                <a:sym typeface="Arial MT Pro Bold"/>
              </a:rPr>
              <a:t>Étude de l’existant</a:t>
            </a:r>
          </a:p>
          <a:p>
            <a:pPr algn="ctr">
              <a:lnSpc>
                <a:spcPts val="1800"/>
              </a:lnSpc>
            </a:pPr>
            <a:r>
              <a:rPr lang="en-US" sz="1500" b="1">
                <a:solidFill>
                  <a:srgbClr val="E9EBF4"/>
                </a:solidFill>
                <a:latin typeface="Arial MT Pro Bold"/>
                <a:ea typeface="Arial MT Pro Bold"/>
                <a:cs typeface="Arial MT Pro Bold"/>
                <a:sym typeface="Arial MT Pro Bold"/>
              </a:rPr>
              <a:t> &amp; solution </a:t>
            </a:r>
          </a:p>
          <a:p>
            <a:pPr algn="ctr">
              <a:lnSpc>
                <a:spcPts val="1800"/>
              </a:lnSpc>
            </a:pPr>
            <a:endParaRPr lang="en-US" sz="1500" b="1">
              <a:solidFill>
                <a:srgbClr val="E9EBF4"/>
              </a:solidFill>
              <a:latin typeface="Arial MT Pro Bold"/>
              <a:ea typeface="Arial MT Pro Bold"/>
              <a:cs typeface="Arial MT Pro Bold"/>
              <a:sym typeface="Arial MT Pro Bold"/>
            </a:endParaRPr>
          </a:p>
        </p:txBody>
      </p:sp>
      <p:sp>
        <p:nvSpPr>
          <p:cNvPr id="25" name="TextBox 25"/>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E9EBF4"/>
                </a:solidFill>
                <a:latin typeface="Arial MT Pro Bold"/>
                <a:ea typeface="Arial MT Pro Bold"/>
                <a:cs typeface="Arial MT Pro Bold"/>
                <a:sym typeface="Arial MT Pro Bold"/>
              </a:rPr>
              <a:t>Données &amp;</a:t>
            </a:r>
          </a:p>
          <a:p>
            <a:pPr algn="ctr">
              <a:lnSpc>
                <a:spcPts val="1919"/>
              </a:lnSpc>
            </a:pPr>
            <a:r>
              <a:rPr lang="en-US" sz="1599" b="1" spc="-1">
                <a:solidFill>
                  <a:srgbClr val="E9EBF4"/>
                </a:solidFill>
                <a:latin typeface="Arial MT Pro Bold"/>
                <a:ea typeface="Arial MT Pro Bold"/>
                <a:cs typeface="Arial MT Pro Bold"/>
                <a:sym typeface="Arial MT Pro Bold"/>
              </a:rPr>
              <a:t> Préparation</a:t>
            </a:r>
          </a:p>
        </p:txBody>
      </p:sp>
      <p:sp>
        <p:nvSpPr>
          <p:cNvPr id="26" name="TextBox 26"/>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E9ECF4"/>
                </a:solidFill>
                <a:latin typeface="Arial MT Pro Bold"/>
                <a:ea typeface="Arial MT Pro Bold"/>
                <a:cs typeface="Arial MT Pro Bold"/>
                <a:sym typeface="Arial MT Pro Bold"/>
              </a:rPr>
              <a:t>Méthodologie</a:t>
            </a:r>
          </a:p>
        </p:txBody>
      </p:sp>
      <p:sp>
        <p:nvSpPr>
          <p:cNvPr id="27" name="TextBox 27"/>
          <p:cNvSpPr txBox="1"/>
          <p:nvPr/>
        </p:nvSpPr>
        <p:spPr>
          <a:xfrm>
            <a:off x="10385066" y="990600"/>
            <a:ext cx="2311532" cy="514350"/>
          </a:xfrm>
          <a:prstGeom prst="rect">
            <a:avLst/>
          </a:prstGeom>
        </p:spPr>
        <p:txBody>
          <a:bodyPr lIns="0" tIns="0" rIns="0" bIns="0" rtlCol="0" anchor="t">
            <a:spAutoFit/>
          </a:bodyPr>
          <a:lstStyle/>
          <a:p>
            <a:pPr marL="0" lvl="0" indent="0" algn="ctr">
              <a:lnSpc>
                <a:spcPts val="1919"/>
              </a:lnSpc>
              <a:spcBef>
                <a:spcPct val="0"/>
              </a:spcBef>
            </a:pPr>
            <a:r>
              <a:rPr lang="en-US" sz="1599" b="1" u="none" strike="noStrike" spc="-1">
                <a:solidFill>
                  <a:srgbClr val="D9D9D9"/>
                </a:solidFill>
                <a:latin typeface="Arial MT Pro Bold"/>
                <a:ea typeface="Arial MT Pro Bold"/>
                <a:cs typeface="Arial MT Pro Bold"/>
                <a:sym typeface="Arial MT Pro Bold"/>
              </a:rPr>
              <a:t>Modélisation &amp; Évaluation</a:t>
            </a:r>
          </a:p>
        </p:txBody>
      </p:sp>
      <p:sp>
        <p:nvSpPr>
          <p:cNvPr id="28" name="TextBox 28"/>
          <p:cNvSpPr txBox="1"/>
          <p:nvPr/>
        </p:nvSpPr>
        <p:spPr>
          <a:xfrm>
            <a:off x="12829078" y="990600"/>
            <a:ext cx="2311532" cy="514350"/>
          </a:xfrm>
          <a:prstGeom prst="rect">
            <a:avLst/>
          </a:prstGeom>
        </p:spPr>
        <p:txBody>
          <a:bodyPr lIns="0" tIns="0" rIns="0" bIns="0" rtlCol="0" anchor="t">
            <a:spAutoFit/>
          </a:bodyPr>
          <a:lstStyle/>
          <a:p>
            <a:pPr marL="0" lvl="0" indent="0" algn="ctr">
              <a:lnSpc>
                <a:spcPts val="1919"/>
              </a:lnSpc>
              <a:spcBef>
                <a:spcPct val="0"/>
              </a:spcBef>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29" name="TextBox 29"/>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ED5E29"/>
                </a:solidFill>
                <a:latin typeface="Arial MT Pro Bold"/>
                <a:ea typeface="Arial MT Pro Bold"/>
                <a:cs typeface="Arial MT Pro Bold"/>
                <a:sym typeface="Arial MT Pro Bold"/>
              </a:rPr>
              <a:t>Conclusion &amp; Perspectives</a:t>
            </a:r>
          </a:p>
        </p:txBody>
      </p:sp>
      <p:grpSp>
        <p:nvGrpSpPr>
          <p:cNvPr id="30" name="Group 30"/>
          <p:cNvGrpSpPr/>
          <p:nvPr/>
        </p:nvGrpSpPr>
        <p:grpSpPr>
          <a:xfrm rot="-5400000">
            <a:off x="-780826" y="1920240"/>
            <a:ext cx="8784994" cy="8849763"/>
            <a:chOff x="0" y="0"/>
            <a:chExt cx="620114" cy="624686"/>
          </a:xfrm>
        </p:grpSpPr>
        <p:sp>
          <p:nvSpPr>
            <p:cNvPr id="31" name="Freeform 31"/>
            <p:cNvSpPr/>
            <p:nvPr/>
          </p:nvSpPr>
          <p:spPr>
            <a:xfrm>
              <a:off x="0" y="0"/>
              <a:ext cx="620114" cy="624686"/>
            </a:xfrm>
            <a:custGeom>
              <a:avLst/>
              <a:gdLst/>
              <a:ahLst/>
              <a:cxnLst/>
              <a:rect l="l" t="t" r="r" b="b"/>
              <a:pathLst>
                <a:path w="620114" h="624686">
                  <a:moveTo>
                    <a:pt x="206816" y="605617"/>
                  </a:moveTo>
                  <a:cubicBezTo>
                    <a:pt x="238608" y="617131"/>
                    <a:pt x="274751" y="624686"/>
                    <a:pt x="310224" y="624686"/>
                  </a:cubicBezTo>
                  <a:cubicBezTo>
                    <a:pt x="345698" y="624686"/>
                    <a:pt x="379833" y="618209"/>
                    <a:pt x="411289" y="606695"/>
                  </a:cubicBezTo>
                  <a:cubicBezTo>
                    <a:pt x="411960" y="606336"/>
                    <a:pt x="412629" y="606336"/>
                    <a:pt x="413298" y="605976"/>
                  </a:cubicBezTo>
                  <a:cubicBezTo>
                    <a:pt x="531431" y="559921"/>
                    <a:pt x="618441" y="438307"/>
                    <a:pt x="620114" y="300363"/>
                  </a:cubicBezTo>
                  <a:lnTo>
                    <a:pt x="620114" y="0"/>
                  </a:lnTo>
                  <a:lnTo>
                    <a:pt x="0" y="0"/>
                  </a:lnTo>
                  <a:lnTo>
                    <a:pt x="0" y="300140"/>
                  </a:lnTo>
                  <a:cubicBezTo>
                    <a:pt x="1673" y="439026"/>
                    <a:pt x="87345" y="560641"/>
                    <a:pt x="206816" y="605617"/>
                  </a:cubicBezTo>
                  <a:close/>
                </a:path>
              </a:pathLst>
            </a:custGeom>
            <a:solidFill>
              <a:srgbClr val="000000">
                <a:alpha val="0"/>
              </a:srgbClr>
            </a:solidFill>
            <a:ln w="190500" cap="sq">
              <a:solidFill>
                <a:srgbClr val="ED5E29"/>
              </a:solidFill>
              <a:prstDash val="solid"/>
              <a:miter/>
            </a:ln>
          </p:spPr>
          <p:txBody>
            <a:bodyPr/>
            <a:lstStyle/>
            <a:p>
              <a:endParaRPr lang="fr-FR"/>
            </a:p>
          </p:txBody>
        </p:sp>
        <p:sp>
          <p:nvSpPr>
            <p:cNvPr id="32" name="TextBox 32"/>
            <p:cNvSpPr txBox="1"/>
            <p:nvPr/>
          </p:nvSpPr>
          <p:spPr>
            <a:xfrm>
              <a:off x="0" y="-47625"/>
              <a:ext cx="620114" cy="545311"/>
            </a:xfrm>
            <a:prstGeom prst="rect">
              <a:avLst/>
            </a:prstGeom>
          </p:spPr>
          <p:txBody>
            <a:bodyPr lIns="50800" tIns="50800" rIns="50800" bIns="50800" rtlCol="0" anchor="ctr"/>
            <a:lstStyle/>
            <a:p>
              <a:pPr algn="ctr">
                <a:lnSpc>
                  <a:spcPts val="2488"/>
                </a:lnSpc>
              </a:pPr>
              <a:endParaRPr/>
            </a:p>
          </p:txBody>
        </p:sp>
      </p:grpSp>
      <p:sp>
        <p:nvSpPr>
          <p:cNvPr id="33" name="Freeform 33"/>
          <p:cNvSpPr/>
          <p:nvPr/>
        </p:nvSpPr>
        <p:spPr>
          <a:xfrm>
            <a:off x="6073810" y="3086387"/>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4" name="Freeform 34"/>
          <p:cNvSpPr/>
          <p:nvPr/>
        </p:nvSpPr>
        <p:spPr>
          <a:xfrm>
            <a:off x="6121525" y="3038672"/>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35" name="Freeform 35"/>
          <p:cNvSpPr/>
          <p:nvPr/>
        </p:nvSpPr>
        <p:spPr>
          <a:xfrm>
            <a:off x="7317577" y="4942141"/>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36" name="Freeform 36"/>
          <p:cNvSpPr/>
          <p:nvPr/>
        </p:nvSpPr>
        <p:spPr>
          <a:xfrm>
            <a:off x="7365292" y="4894426"/>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fr-FR"/>
          </a:p>
        </p:txBody>
      </p:sp>
      <p:sp>
        <p:nvSpPr>
          <p:cNvPr id="37" name="Freeform 37"/>
          <p:cNvSpPr/>
          <p:nvPr/>
        </p:nvSpPr>
        <p:spPr>
          <a:xfrm>
            <a:off x="7317577" y="7264610"/>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38" name="Freeform 38"/>
          <p:cNvSpPr/>
          <p:nvPr/>
        </p:nvSpPr>
        <p:spPr>
          <a:xfrm>
            <a:off x="7365292" y="7216895"/>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39" name="Freeform 39"/>
          <p:cNvSpPr/>
          <p:nvPr/>
        </p:nvSpPr>
        <p:spPr>
          <a:xfrm>
            <a:off x="5707852" y="8933185"/>
            <a:ext cx="4715550" cy="908815"/>
          </a:xfrm>
          <a:custGeom>
            <a:avLst/>
            <a:gdLst/>
            <a:ahLst/>
            <a:cxnLst/>
            <a:rect l="l" t="t" r="r" b="b"/>
            <a:pathLst>
              <a:path w="4715550" h="908815">
                <a:moveTo>
                  <a:pt x="0" y="0"/>
                </a:moveTo>
                <a:lnTo>
                  <a:pt x="4715549" y="0"/>
                </a:lnTo>
                <a:lnTo>
                  <a:pt x="4715549" y="908815"/>
                </a:lnTo>
                <a:lnTo>
                  <a:pt x="0" y="9088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40" name="Freeform 40"/>
          <p:cNvSpPr/>
          <p:nvPr/>
        </p:nvSpPr>
        <p:spPr>
          <a:xfrm>
            <a:off x="5755567" y="8885470"/>
            <a:ext cx="4715550" cy="908815"/>
          </a:xfrm>
          <a:custGeom>
            <a:avLst/>
            <a:gdLst/>
            <a:ahLst/>
            <a:cxnLst/>
            <a:rect l="l" t="t" r="r" b="b"/>
            <a:pathLst>
              <a:path w="4715550" h="908815">
                <a:moveTo>
                  <a:pt x="0" y="0"/>
                </a:moveTo>
                <a:lnTo>
                  <a:pt x="4715550" y="0"/>
                </a:lnTo>
                <a:lnTo>
                  <a:pt x="4715550" y="908815"/>
                </a:lnTo>
                <a:lnTo>
                  <a:pt x="0" y="9088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1" name="TextBox 41"/>
          <p:cNvSpPr txBox="1"/>
          <p:nvPr/>
        </p:nvSpPr>
        <p:spPr>
          <a:xfrm>
            <a:off x="7402212" y="3193571"/>
            <a:ext cx="3039030" cy="599017"/>
          </a:xfrm>
          <a:prstGeom prst="rect">
            <a:avLst/>
          </a:prstGeom>
        </p:spPr>
        <p:txBody>
          <a:bodyPr lIns="0" tIns="0" rIns="0" bIns="0" rtlCol="0" anchor="t">
            <a:spAutoFit/>
          </a:bodyPr>
          <a:lstStyle/>
          <a:p>
            <a:pPr algn="l">
              <a:lnSpc>
                <a:spcPts val="2333"/>
              </a:lnSpc>
            </a:pPr>
            <a:r>
              <a:rPr lang="en-US" sz="2000" b="1">
                <a:solidFill>
                  <a:srgbClr val="041F60"/>
                </a:solidFill>
                <a:latin typeface="Gotham Bold"/>
                <a:ea typeface="Gotham Bold"/>
                <a:cs typeface="Gotham Bold"/>
                <a:sym typeface="Gotham Bold"/>
              </a:rPr>
              <a:t>Le ML améliore la rétention client</a:t>
            </a:r>
          </a:p>
        </p:txBody>
      </p:sp>
      <p:sp>
        <p:nvSpPr>
          <p:cNvPr id="42" name="TextBox 42"/>
          <p:cNvSpPr txBox="1"/>
          <p:nvPr/>
        </p:nvSpPr>
        <p:spPr>
          <a:xfrm>
            <a:off x="7036254" y="9040369"/>
            <a:ext cx="3039030" cy="599017"/>
          </a:xfrm>
          <a:prstGeom prst="rect">
            <a:avLst/>
          </a:prstGeom>
        </p:spPr>
        <p:txBody>
          <a:bodyPr lIns="0" tIns="0" rIns="0" bIns="0" rtlCol="0" anchor="t">
            <a:spAutoFit/>
          </a:bodyPr>
          <a:lstStyle/>
          <a:p>
            <a:pPr algn="l">
              <a:lnSpc>
                <a:spcPts val="2333"/>
              </a:lnSpc>
            </a:pPr>
            <a:r>
              <a:rPr lang="en-US" sz="2000" b="1">
                <a:solidFill>
                  <a:srgbClr val="041F60"/>
                </a:solidFill>
                <a:latin typeface="Gotham Bold"/>
                <a:ea typeface="Gotham Bold"/>
                <a:cs typeface="Gotham Bold"/>
                <a:sym typeface="Gotham Bold"/>
              </a:rPr>
              <a:t>renforce durablement la fidélisation client</a:t>
            </a:r>
          </a:p>
        </p:txBody>
      </p:sp>
      <p:sp>
        <p:nvSpPr>
          <p:cNvPr id="43" name="TextBox 43"/>
          <p:cNvSpPr txBox="1"/>
          <p:nvPr/>
        </p:nvSpPr>
        <p:spPr>
          <a:xfrm>
            <a:off x="8640608" y="7371794"/>
            <a:ext cx="3039030" cy="599017"/>
          </a:xfrm>
          <a:prstGeom prst="rect">
            <a:avLst/>
          </a:prstGeom>
        </p:spPr>
        <p:txBody>
          <a:bodyPr lIns="0" tIns="0" rIns="0" bIns="0" rtlCol="0" anchor="t">
            <a:spAutoFit/>
          </a:bodyPr>
          <a:lstStyle/>
          <a:p>
            <a:pPr algn="l">
              <a:lnSpc>
                <a:spcPts val="2333"/>
              </a:lnSpc>
            </a:pPr>
            <a:r>
              <a:rPr lang="en-US" sz="2000" b="1">
                <a:solidFill>
                  <a:srgbClr val="041F60"/>
                </a:solidFill>
                <a:latin typeface="Gotham Bold"/>
                <a:ea typeface="Gotham Bold"/>
                <a:cs typeface="Gotham Bold"/>
                <a:sym typeface="Gotham Bold"/>
              </a:rPr>
              <a:t>Aide à la décision stratégique</a:t>
            </a:r>
          </a:p>
        </p:txBody>
      </p:sp>
      <p:sp>
        <p:nvSpPr>
          <p:cNvPr id="44" name="TextBox 44"/>
          <p:cNvSpPr txBox="1"/>
          <p:nvPr/>
        </p:nvSpPr>
        <p:spPr>
          <a:xfrm>
            <a:off x="8640608" y="5049325"/>
            <a:ext cx="3039030" cy="599017"/>
          </a:xfrm>
          <a:prstGeom prst="rect">
            <a:avLst/>
          </a:prstGeom>
        </p:spPr>
        <p:txBody>
          <a:bodyPr lIns="0" tIns="0" rIns="0" bIns="0" rtlCol="0" anchor="t">
            <a:spAutoFit/>
          </a:bodyPr>
          <a:lstStyle/>
          <a:p>
            <a:pPr algn="l">
              <a:lnSpc>
                <a:spcPts val="2333"/>
              </a:lnSpc>
            </a:pPr>
            <a:r>
              <a:rPr lang="en-US" sz="2000" b="1">
                <a:solidFill>
                  <a:srgbClr val="041F60"/>
                </a:solidFill>
                <a:latin typeface="Gotham Bold"/>
                <a:ea typeface="Gotham Bold"/>
                <a:cs typeface="Gotham Bold"/>
                <a:sym typeface="Gotham Bold"/>
              </a:rPr>
              <a:t>Modèle performant et interprétable</a:t>
            </a:r>
          </a:p>
        </p:txBody>
      </p:sp>
      <p:sp>
        <p:nvSpPr>
          <p:cNvPr id="45" name="TextBox 45"/>
          <p:cNvSpPr txBox="1"/>
          <p:nvPr/>
        </p:nvSpPr>
        <p:spPr>
          <a:xfrm>
            <a:off x="1173550" y="4281547"/>
            <a:ext cx="4839102" cy="966100"/>
          </a:xfrm>
          <a:prstGeom prst="rect">
            <a:avLst/>
          </a:prstGeom>
        </p:spPr>
        <p:txBody>
          <a:bodyPr lIns="0" tIns="0" rIns="0" bIns="0" rtlCol="0" anchor="t">
            <a:spAutoFit/>
          </a:bodyPr>
          <a:lstStyle/>
          <a:p>
            <a:pPr algn="l">
              <a:lnSpc>
                <a:spcPts val="7586"/>
              </a:lnSpc>
            </a:pPr>
            <a:r>
              <a:rPr lang="en-US" sz="6474" b="1">
                <a:solidFill>
                  <a:srgbClr val="FFFFFF"/>
                </a:solidFill>
                <a:latin typeface="Gotham Bold"/>
                <a:ea typeface="Gotham Bold"/>
                <a:cs typeface="Gotham Bold"/>
                <a:sym typeface="Gotham Bold"/>
              </a:rPr>
              <a:t>Conclusion</a:t>
            </a:r>
          </a:p>
        </p:txBody>
      </p:sp>
      <p:sp>
        <p:nvSpPr>
          <p:cNvPr id="46" name="Freeform 46"/>
          <p:cNvSpPr/>
          <p:nvPr/>
        </p:nvSpPr>
        <p:spPr>
          <a:xfrm>
            <a:off x="6379733" y="3265337"/>
            <a:ext cx="455484" cy="455484"/>
          </a:xfrm>
          <a:custGeom>
            <a:avLst/>
            <a:gdLst/>
            <a:ahLst/>
            <a:cxnLst/>
            <a:rect l="l" t="t" r="r" b="b"/>
            <a:pathLst>
              <a:path w="455484" h="455484">
                <a:moveTo>
                  <a:pt x="0" y="0"/>
                </a:moveTo>
                <a:lnTo>
                  <a:pt x="455484" y="0"/>
                </a:lnTo>
                <a:lnTo>
                  <a:pt x="455484" y="455484"/>
                </a:lnTo>
                <a:lnTo>
                  <a:pt x="0" y="4554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47" name="Freeform 47"/>
          <p:cNvSpPr/>
          <p:nvPr/>
        </p:nvSpPr>
        <p:spPr>
          <a:xfrm>
            <a:off x="7648333" y="5111566"/>
            <a:ext cx="455484" cy="455484"/>
          </a:xfrm>
          <a:custGeom>
            <a:avLst/>
            <a:gdLst/>
            <a:ahLst/>
            <a:cxnLst/>
            <a:rect l="l" t="t" r="r" b="b"/>
            <a:pathLst>
              <a:path w="455484" h="455484">
                <a:moveTo>
                  <a:pt x="0" y="0"/>
                </a:moveTo>
                <a:lnTo>
                  <a:pt x="455484" y="0"/>
                </a:lnTo>
                <a:lnTo>
                  <a:pt x="455484" y="455485"/>
                </a:lnTo>
                <a:lnTo>
                  <a:pt x="0" y="4554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48" name="Freeform 48"/>
          <p:cNvSpPr/>
          <p:nvPr/>
        </p:nvSpPr>
        <p:spPr>
          <a:xfrm>
            <a:off x="6022222" y="9112135"/>
            <a:ext cx="455484" cy="455484"/>
          </a:xfrm>
          <a:custGeom>
            <a:avLst/>
            <a:gdLst/>
            <a:ahLst/>
            <a:cxnLst/>
            <a:rect l="l" t="t" r="r" b="b"/>
            <a:pathLst>
              <a:path w="455484" h="455484">
                <a:moveTo>
                  <a:pt x="0" y="0"/>
                </a:moveTo>
                <a:lnTo>
                  <a:pt x="455484" y="0"/>
                </a:lnTo>
                <a:lnTo>
                  <a:pt x="455484" y="455485"/>
                </a:lnTo>
                <a:lnTo>
                  <a:pt x="0" y="45548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a:p>
        </p:txBody>
      </p:sp>
      <p:sp>
        <p:nvSpPr>
          <p:cNvPr id="49" name="Freeform 49"/>
          <p:cNvSpPr/>
          <p:nvPr/>
        </p:nvSpPr>
        <p:spPr>
          <a:xfrm>
            <a:off x="7648333" y="7491275"/>
            <a:ext cx="455484" cy="455484"/>
          </a:xfrm>
          <a:custGeom>
            <a:avLst/>
            <a:gdLst/>
            <a:ahLst/>
            <a:cxnLst/>
            <a:rect l="l" t="t" r="r" b="b"/>
            <a:pathLst>
              <a:path w="455484" h="455484">
                <a:moveTo>
                  <a:pt x="0" y="0"/>
                </a:moveTo>
                <a:lnTo>
                  <a:pt x="455484" y="0"/>
                </a:lnTo>
                <a:lnTo>
                  <a:pt x="455484" y="455485"/>
                </a:lnTo>
                <a:lnTo>
                  <a:pt x="0" y="45548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fr-FR"/>
          </a:p>
        </p:txBody>
      </p:sp>
      <p:sp>
        <p:nvSpPr>
          <p:cNvPr id="50" name="TextBox 50"/>
          <p:cNvSpPr txBox="1"/>
          <p:nvPr/>
        </p:nvSpPr>
        <p:spPr>
          <a:xfrm>
            <a:off x="17259300" y="9105900"/>
            <a:ext cx="603589"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19</a:t>
            </a:r>
          </a:p>
        </p:txBody>
      </p:sp>
      <p:sp>
        <p:nvSpPr>
          <p:cNvPr id="51" name="TextBox 51"/>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flipV="1">
            <a:off x="6456136" y="1028700"/>
            <a:ext cx="0" cy="938074"/>
          </a:xfrm>
          <a:prstGeom prst="line">
            <a:avLst/>
          </a:prstGeom>
          <a:ln w="28575" cap="flat">
            <a:solidFill>
              <a:srgbClr val="F27100"/>
            </a:solidFill>
            <a:prstDash val="solid"/>
            <a:headEnd type="none" w="sm" len="sm"/>
            <a:tailEnd type="none" w="sm" len="sm"/>
          </a:ln>
        </p:spPr>
        <p:txBody>
          <a:bodyPr/>
          <a:lstStyle/>
          <a:p>
            <a:endParaRPr lang="fr-FR"/>
          </a:p>
        </p:txBody>
      </p:sp>
      <p:sp>
        <p:nvSpPr>
          <p:cNvPr id="3" name="AutoShape 3"/>
          <p:cNvSpPr/>
          <p:nvPr/>
        </p:nvSpPr>
        <p:spPr>
          <a:xfrm flipV="1">
            <a:off x="12865625" y="1028700"/>
            <a:ext cx="0" cy="938074"/>
          </a:xfrm>
          <a:prstGeom prst="line">
            <a:avLst/>
          </a:prstGeom>
          <a:ln w="28575" cap="flat">
            <a:solidFill>
              <a:srgbClr val="F27100"/>
            </a:solidFill>
            <a:prstDash val="solid"/>
            <a:headEnd type="none" w="sm" len="sm"/>
            <a:tailEnd type="none" w="sm" len="sm"/>
          </a:ln>
        </p:spPr>
        <p:txBody>
          <a:bodyPr/>
          <a:lstStyle/>
          <a:p>
            <a:endParaRPr lang="fr-FR"/>
          </a:p>
        </p:txBody>
      </p:sp>
      <p:sp>
        <p:nvSpPr>
          <p:cNvPr id="4" name="AutoShape 4"/>
          <p:cNvSpPr/>
          <p:nvPr/>
        </p:nvSpPr>
        <p:spPr>
          <a:xfrm flipV="1">
            <a:off x="12865625" y="3263050"/>
            <a:ext cx="0" cy="938074"/>
          </a:xfrm>
          <a:prstGeom prst="line">
            <a:avLst/>
          </a:prstGeom>
          <a:ln w="28575" cap="flat">
            <a:solidFill>
              <a:srgbClr val="F27100"/>
            </a:solidFill>
            <a:prstDash val="solid"/>
            <a:headEnd type="none" w="sm" len="sm"/>
            <a:tailEnd type="none" w="sm" len="sm"/>
          </a:ln>
        </p:spPr>
        <p:txBody>
          <a:bodyPr/>
          <a:lstStyle/>
          <a:p>
            <a:endParaRPr lang="fr-FR"/>
          </a:p>
        </p:txBody>
      </p:sp>
      <p:sp>
        <p:nvSpPr>
          <p:cNvPr id="5" name="AutoShape 5"/>
          <p:cNvSpPr/>
          <p:nvPr/>
        </p:nvSpPr>
        <p:spPr>
          <a:xfrm flipV="1">
            <a:off x="6456136" y="3272575"/>
            <a:ext cx="0" cy="938074"/>
          </a:xfrm>
          <a:prstGeom prst="line">
            <a:avLst/>
          </a:prstGeom>
          <a:ln w="28575" cap="flat">
            <a:solidFill>
              <a:srgbClr val="F27100"/>
            </a:solidFill>
            <a:prstDash val="solid"/>
            <a:headEnd type="none" w="sm" len="sm"/>
            <a:tailEnd type="none" w="sm" len="sm"/>
          </a:ln>
        </p:spPr>
        <p:txBody>
          <a:bodyPr/>
          <a:lstStyle/>
          <a:p>
            <a:endParaRPr lang="fr-FR"/>
          </a:p>
        </p:txBody>
      </p:sp>
      <p:sp>
        <p:nvSpPr>
          <p:cNvPr id="6" name="AutoShape 6"/>
          <p:cNvSpPr/>
          <p:nvPr/>
        </p:nvSpPr>
        <p:spPr>
          <a:xfrm flipV="1">
            <a:off x="12865625" y="5715599"/>
            <a:ext cx="0" cy="938074"/>
          </a:xfrm>
          <a:prstGeom prst="line">
            <a:avLst/>
          </a:prstGeom>
          <a:ln w="28575" cap="flat">
            <a:solidFill>
              <a:srgbClr val="F27100"/>
            </a:solidFill>
            <a:prstDash val="solid"/>
            <a:headEnd type="none" w="sm" len="sm"/>
            <a:tailEnd type="none" w="sm" len="sm"/>
          </a:ln>
        </p:spPr>
        <p:txBody>
          <a:bodyPr/>
          <a:lstStyle/>
          <a:p>
            <a:endParaRPr lang="fr-FR"/>
          </a:p>
        </p:txBody>
      </p:sp>
      <p:sp>
        <p:nvSpPr>
          <p:cNvPr id="7" name="AutoShape 7"/>
          <p:cNvSpPr/>
          <p:nvPr/>
        </p:nvSpPr>
        <p:spPr>
          <a:xfrm flipV="1">
            <a:off x="6456136" y="5725124"/>
            <a:ext cx="0" cy="938074"/>
          </a:xfrm>
          <a:prstGeom prst="line">
            <a:avLst/>
          </a:prstGeom>
          <a:ln w="28575" cap="flat">
            <a:solidFill>
              <a:srgbClr val="F27100"/>
            </a:solidFill>
            <a:prstDash val="solid"/>
            <a:headEnd type="none" w="sm" len="sm"/>
            <a:tailEnd type="none" w="sm" len="sm"/>
          </a:ln>
        </p:spPr>
        <p:txBody>
          <a:bodyPr/>
          <a:lstStyle/>
          <a:p>
            <a:endParaRPr lang="fr-FR"/>
          </a:p>
        </p:txBody>
      </p:sp>
      <p:sp>
        <p:nvSpPr>
          <p:cNvPr id="8" name="AutoShape 8"/>
          <p:cNvSpPr/>
          <p:nvPr/>
        </p:nvSpPr>
        <p:spPr>
          <a:xfrm flipV="1">
            <a:off x="6456136" y="7977649"/>
            <a:ext cx="0" cy="938074"/>
          </a:xfrm>
          <a:prstGeom prst="line">
            <a:avLst/>
          </a:prstGeom>
          <a:ln w="28575" cap="flat">
            <a:solidFill>
              <a:srgbClr val="F27100"/>
            </a:solidFill>
            <a:prstDash val="solid"/>
            <a:headEnd type="none" w="sm" len="sm"/>
            <a:tailEnd type="none" w="sm" len="sm"/>
          </a:ln>
        </p:spPr>
        <p:txBody>
          <a:bodyPr/>
          <a:lstStyle/>
          <a:p>
            <a:endParaRPr lang="fr-FR"/>
          </a:p>
        </p:txBody>
      </p:sp>
      <p:sp>
        <p:nvSpPr>
          <p:cNvPr id="9" name="TextBox 9"/>
          <p:cNvSpPr txBox="1"/>
          <p:nvPr/>
        </p:nvSpPr>
        <p:spPr>
          <a:xfrm>
            <a:off x="1028700" y="1120226"/>
            <a:ext cx="2584379" cy="1680718"/>
          </a:xfrm>
          <a:prstGeom prst="rect">
            <a:avLst/>
          </a:prstGeom>
        </p:spPr>
        <p:txBody>
          <a:bodyPr lIns="0" tIns="0" rIns="0" bIns="0" rtlCol="0" anchor="t">
            <a:spAutoFit/>
          </a:bodyPr>
          <a:lstStyle/>
          <a:p>
            <a:pPr algn="l">
              <a:lnSpc>
                <a:spcPts val="6656"/>
              </a:lnSpc>
            </a:pPr>
            <a:r>
              <a:rPr lang="en-US" sz="5200" spc="556">
                <a:solidFill>
                  <a:srgbClr val="000000"/>
                </a:solidFill>
                <a:latin typeface="Archivo Black"/>
                <a:ea typeface="Archivo Black"/>
                <a:cs typeface="Archivo Black"/>
                <a:sym typeface="Archivo Black"/>
              </a:rPr>
              <a:t>PLAN</a:t>
            </a:r>
          </a:p>
          <a:p>
            <a:pPr algn="l">
              <a:lnSpc>
                <a:spcPts val="6656"/>
              </a:lnSpc>
            </a:pPr>
            <a:endParaRPr lang="en-US" sz="5200" spc="556">
              <a:solidFill>
                <a:srgbClr val="000000"/>
              </a:solidFill>
              <a:latin typeface="Archivo Black"/>
              <a:ea typeface="Archivo Black"/>
              <a:cs typeface="Archivo Black"/>
              <a:sym typeface="Archivo Black"/>
            </a:endParaRPr>
          </a:p>
        </p:txBody>
      </p:sp>
      <p:sp>
        <p:nvSpPr>
          <p:cNvPr id="10" name="TextBox 10"/>
          <p:cNvSpPr txBox="1"/>
          <p:nvPr/>
        </p:nvSpPr>
        <p:spPr>
          <a:xfrm>
            <a:off x="5258634" y="1086664"/>
            <a:ext cx="775500" cy="880110"/>
          </a:xfrm>
          <a:prstGeom prst="rect">
            <a:avLst/>
          </a:prstGeom>
        </p:spPr>
        <p:txBody>
          <a:bodyPr lIns="0" tIns="0" rIns="0" bIns="0" rtlCol="0" anchor="t">
            <a:spAutoFit/>
          </a:bodyPr>
          <a:lstStyle/>
          <a:p>
            <a:pPr algn="r">
              <a:lnSpc>
                <a:spcPts val="7140"/>
              </a:lnSpc>
            </a:pPr>
            <a:r>
              <a:rPr lang="en-US" sz="5100" spc="632">
                <a:solidFill>
                  <a:srgbClr val="000000"/>
                </a:solidFill>
                <a:latin typeface="Bebas Neue"/>
                <a:ea typeface="Bebas Neue"/>
                <a:cs typeface="Bebas Neue"/>
                <a:sym typeface="Bebas Neue"/>
              </a:rPr>
              <a:t>01</a:t>
            </a:r>
          </a:p>
        </p:txBody>
      </p:sp>
      <p:sp>
        <p:nvSpPr>
          <p:cNvPr id="11" name="TextBox 11"/>
          <p:cNvSpPr txBox="1"/>
          <p:nvPr/>
        </p:nvSpPr>
        <p:spPr>
          <a:xfrm>
            <a:off x="6878452" y="712015"/>
            <a:ext cx="4438252" cy="2031365"/>
          </a:xfrm>
          <a:prstGeom prst="rect">
            <a:avLst/>
          </a:prstGeom>
        </p:spPr>
        <p:txBody>
          <a:bodyPr lIns="0" tIns="0" rIns="0" bIns="0" rtlCol="0" anchor="t">
            <a:spAutoFit/>
          </a:bodyPr>
          <a:lstStyle/>
          <a:p>
            <a:pPr algn="l">
              <a:lnSpc>
                <a:spcPts val="4060"/>
              </a:lnSpc>
            </a:pPr>
            <a:r>
              <a:rPr lang="en-US" sz="2900" b="1" spc="95">
                <a:solidFill>
                  <a:srgbClr val="000000"/>
                </a:solidFill>
                <a:latin typeface="Garet Bold"/>
                <a:ea typeface="Garet Bold"/>
                <a:cs typeface="Garet Bold"/>
                <a:sym typeface="Garet Bold"/>
              </a:rPr>
              <a:t>Contexte et Environnement du Projet</a:t>
            </a:r>
          </a:p>
          <a:p>
            <a:pPr algn="l">
              <a:lnSpc>
                <a:spcPts val="4060"/>
              </a:lnSpc>
            </a:pPr>
            <a:endParaRPr lang="en-US" sz="2900" b="1" spc="95">
              <a:solidFill>
                <a:srgbClr val="000000"/>
              </a:solidFill>
              <a:latin typeface="Garet Bold"/>
              <a:ea typeface="Garet Bold"/>
              <a:cs typeface="Garet Bold"/>
              <a:sym typeface="Garet Bold"/>
            </a:endParaRPr>
          </a:p>
        </p:txBody>
      </p:sp>
      <p:sp>
        <p:nvSpPr>
          <p:cNvPr id="12" name="TextBox 12"/>
          <p:cNvSpPr txBox="1"/>
          <p:nvPr/>
        </p:nvSpPr>
        <p:spPr>
          <a:xfrm>
            <a:off x="6802565" y="3198460"/>
            <a:ext cx="4353791" cy="488315"/>
          </a:xfrm>
          <a:prstGeom prst="rect">
            <a:avLst/>
          </a:prstGeom>
        </p:spPr>
        <p:txBody>
          <a:bodyPr lIns="0" tIns="0" rIns="0" bIns="0" rtlCol="0" anchor="t">
            <a:spAutoFit/>
          </a:bodyPr>
          <a:lstStyle/>
          <a:p>
            <a:pPr algn="l">
              <a:lnSpc>
                <a:spcPts val="4060"/>
              </a:lnSpc>
            </a:pPr>
            <a:r>
              <a:rPr lang="en-US" sz="2900" b="1" spc="95">
                <a:solidFill>
                  <a:srgbClr val="000000"/>
                </a:solidFill>
                <a:latin typeface="Garet Bold"/>
                <a:ea typeface="Garet Bold"/>
                <a:cs typeface="Garet Bold"/>
                <a:sym typeface="Garet Bold"/>
              </a:rPr>
              <a:t>Problématique</a:t>
            </a:r>
          </a:p>
        </p:txBody>
      </p:sp>
      <p:sp>
        <p:nvSpPr>
          <p:cNvPr id="13" name="TextBox 13"/>
          <p:cNvSpPr txBox="1"/>
          <p:nvPr/>
        </p:nvSpPr>
        <p:spPr>
          <a:xfrm>
            <a:off x="13242170" y="3420620"/>
            <a:ext cx="4017130" cy="1002665"/>
          </a:xfrm>
          <a:prstGeom prst="rect">
            <a:avLst/>
          </a:prstGeom>
        </p:spPr>
        <p:txBody>
          <a:bodyPr lIns="0" tIns="0" rIns="0" bIns="0" rtlCol="0" anchor="t">
            <a:spAutoFit/>
          </a:bodyPr>
          <a:lstStyle/>
          <a:p>
            <a:pPr algn="l">
              <a:lnSpc>
                <a:spcPts val="4060"/>
              </a:lnSpc>
            </a:pPr>
            <a:r>
              <a:rPr lang="en-US" sz="2900" b="1" spc="95">
                <a:solidFill>
                  <a:srgbClr val="000000"/>
                </a:solidFill>
                <a:latin typeface="Garet Bold"/>
                <a:ea typeface="Garet Bold"/>
                <a:cs typeface="Garet Bold"/>
                <a:sym typeface="Garet Bold"/>
              </a:rPr>
              <a:t> Interprétation et Recommandations</a:t>
            </a:r>
          </a:p>
        </p:txBody>
      </p:sp>
      <p:sp>
        <p:nvSpPr>
          <p:cNvPr id="14" name="TextBox 14"/>
          <p:cNvSpPr txBox="1"/>
          <p:nvPr/>
        </p:nvSpPr>
        <p:spPr>
          <a:xfrm>
            <a:off x="13109719" y="942519"/>
            <a:ext cx="4902955" cy="1517015"/>
          </a:xfrm>
          <a:prstGeom prst="rect">
            <a:avLst/>
          </a:prstGeom>
        </p:spPr>
        <p:txBody>
          <a:bodyPr lIns="0" tIns="0" rIns="0" bIns="0" rtlCol="0" anchor="t">
            <a:spAutoFit/>
          </a:bodyPr>
          <a:lstStyle/>
          <a:p>
            <a:pPr algn="l">
              <a:lnSpc>
                <a:spcPts val="4060"/>
              </a:lnSpc>
            </a:pPr>
            <a:r>
              <a:rPr lang="en-US" sz="2900" b="1" spc="95">
                <a:solidFill>
                  <a:srgbClr val="000000"/>
                </a:solidFill>
                <a:latin typeface="Garet Bold"/>
                <a:ea typeface="Garet Bold"/>
                <a:cs typeface="Garet Bold"/>
                <a:sym typeface="Garet Bold"/>
              </a:rPr>
              <a:t>Modélisation &amp; Évaluation</a:t>
            </a:r>
          </a:p>
          <a:p>
            <a:pPr algn="l">
              <a:lnSpc>
                <a:spcPts val="4060"/>
              </a:lnSpc>
            </a:pPr>
            <a:endParaRPr lang="en-US" sz="2900" b="1" spc="95">
              <a:solidFill>
                <a:srgbClr val="000000"/>
              </a:solidFill>
              <a:latin typeface="Garet Bold"/>
              <a:ea typeface="Garet Bold"/>
              <a:cs typeface="Garet Bold"/>
              <a:sym typeface="Garet Bold"/>
            </a:endParaRPr>
          </a:p>
        </p:txBody>
      </p:sp>
      <p:sp>
        <p:nvSpPr>
          <p:cNvPr id="15" name="TextBox 15"/>
          <p:cNvSpPr txBox="1"/>
          <p:nvPr/>
        </p:nvSpPr>
        <p:spPr>
          <a:xfrm>
            <a:off x="5258634" y="3321014"/>
            <a:ext cx="775500" cy="880110"/>
          </a:xfrm>
          <a:prstGeom prst="rect">
            <a:avLst/>
          </a:prstGeom>
        </p:spPr>
        <p:txBody>
          <a:bodyPr lIns="0" tIns="0" rIns="0" bIns="0" rtlCol="0" anchor="t">
            <a:spAutoFit/>
          </a:bodyPr>
          <a:lstStyle/>
          <a:p>
            <a:pPr algn="r">
              <a:lnSpc>
                <a:spcPts val="7140"/>
              </a:lnSpc>
            </a:pPr>
            <a:r>
              <a:rPr lang="en-US" sz="5100" spc="632">
                <a:solidFill>
                  <a:srgbClr val="000000"/>
                </a:solidFill>
                <a:latin typeface="Bebas Neue"/>
                <a:ea typeface="Bebas Neue"/>
                <a:cs typeface="Bebas Neue"/>
                <a:sym typeface="Bebas Neue"/>
              </a:rPr>
              <a:t>02</a:t>
            </a:r>
          </a:p>
        </p:txBody>
      </p:sp>
      <p:sp>
        <p:nvSpPr>
          <p:cNvPr id="16" name="TextBox 16"/>
          <p:cNvSpPr txBox="1"/>
          <p:nvPr/>
        </p:nvSpPr>
        <p:spPr>
          <a:xfrm>
            <a:off x="11697704" y="3321014"/>
            <a:ext cx="775500" cy="880110"/>
          </a:xfrm>
          <a:prstGeom prst="rect">
            <a:avLst/>
          </a:prstGeom>
        </p:spPr>
        <p:txBody>
          <a:bodyPr lIns="0" tIns="0" rIns="0" bIns="0" rtlCol="0" anchor="t">
            <a:spAutoFit/>
          </a:bodyPr>
          <a:lstStyle/>
          <a:p>
            <a:pPr algn="r">
              <a:lnSpc>
                <a:spcPts val="7140"/>
              </a:lnSpc>
            </a:pPr>
            <a:r>
              <a:rPr lang="en-US" sz="5100" spc="632">
                <a:solidFill>
                  <a:srgbClr val="000000"/>
                </a:solidFill>
                <a:latin typeface="Bebas Neue"/>
                <a:ea typeface="Bebas Neue"/>
                <a:cs typeface="Bebas Neue"/>
                <a:sym typeface="Bebas Neue"/>
              </a:rPr>
              <a:t>06</a:t>
            </a:r>
          </a:p>
        </p:txBody>
      </p:sp>
      <p:sp>
        <p:nvSpPr>
          <p:cNvPr id="17" name="TextBox 17"/>
          <p:cNvSpPr txBox="1"/>
          <p:nvPr/>
        </p:nvSpPr>
        <p:spPr>
          <a:xfrm>
            <a:off x="11697704" y="1086664"/>
            <a:ext cx="775500" cy="880110"/>
          </a:xfrm>
          <a:prstGeom prst="rect">
            <a:avLst/>
          </a:prstGeom>
        </p:spPr>
        <p:txBody>
          <a:bodyPr lIns="0" tIns="0" rIns="0" bIns="0" rtlCol="0" anchor="t">
            <a:spAutoFit/>
          </a:bodyPr>
          <a:lstStyle/>
          <a:p>
            <a:pPr algn="r">
              <a:lnSpc>
                <a:spcPts val="7140"/>
              </a:lnSpc>
            </a:pPr>
            <a:r>
              <a:rPr lang="en-US" sz="5100" spc="632">
                <a:solidFill>
                  <a:srgbClr val="000000"/>
                </a:solidFill>
                <a:latin typeface="Bebas Neue"/>
                <a:ea typeface="Bebas Neue"/>
                <a:cs typeface="Bebas Neue"/>
                <a:sym typeface="Bebas Neue"/>
              </a:rPr>
              <a:t>05</a:t>
            </a:r>
          </a:p>
        </p:txBody>
      </p:sp>
      <p:sp>
        <p:nvSpPr>
          <p:cNvPr id="18" name="TextBox 18"/>
          <p:cNvSpPr txBox="1"/>
          <p:nvPr/>
        </p:nvSpPr>
        <p:spPr>
          <a:xfrm>
            <a:off x="6878452" y="8250561"/>
            <a:ext cx="3361230" cy="488315"/>
          </a:xfrm>
          <a:prstGeom prst="rect">
            <a:avLst/>
          </a:prstGeom>
        </p:spPr>
        <p:txBody>
          <a:bodyPr lIns="0" tIns="0" rIns="0" bIns="0" rtlCol="0" anchor="t">
            <a:spAutoFit/>
          </a:bodyPr>
          <a:lstStyle/>
          <a:p>
            <a:pPr algn="l">
              <a:lnSpc>
                <a:spcPts val="4060"/>
              </a:lnSpc>
            </a:pPr>
            <a:r>
              <a:rPr lang="en-US" sz="2900" b="1" spc="95">
                <a:solidFill>
                  <a:srgbClr val="000000"/>
                </a:solidFill>
                <a:latin typeface="Garet Bold"/>
                <a:ea typeface="Garet Bold"/>
                <a:cs typeface="Garet Bold"/>
                <a:sym typeface="Garet Bold"/>
              </a:rPr>
              <a:t>Méthodologie</a:t>
            </a:r>
          </a:p>
        </p:txBody>
      </p:sp>
      <p:sp>
        <p:nvSpPr>
          <p:cNvPr id="19" name="TextBox 19"/>
          <p:cNvSpPr txBox="1"/>
          <p:nvPr/>
        </p:nvSpPr>
        <p:spPr>
          <a:xfrm>
            <a:off x="13289487" y="5612184"/>
            <a:ext cx="3592412" cy="1517015"/>
          </a:xfrm>
          <a:prstGeom prst="rect">
            <a:avLst/>
          </a:prstGeom>
        </p:spPr>
        <p:txBody>
          <a:bodyPr lIns="0" tIns="0" rIns="0" bIns="0" rtlCol="0" anchor="t">
            <a:spAutoFit/>
          </a:bodyPr>
          <a:lstStyle/>
          <a:p>
            <a:pPr algn="l">
              <a:lnSpc>
                <a:spcPts val="4060"/>
              </a:lnSpc>
            </a:pPr>
            <a:r>
              <a:rPr lang="en-US" sz="2900" b="1" spc="95">
                <a:solidFill>
                  <a:srgbClr val="000000"/>
                </a:solidFill>
                <a:latin typeface="Garet Bold"/>
                <a:ea typeface="Garet Bold"/>
                <a:cs typeface="Garet Bold"/>
                <a:sym typeface="Garet Bold"/>
              </a:rPr>
              <a:t>Conclusion &amp; Perspectives</a:t>
            </a:r>
          </a:p>
          <a:p>
            <a:pPr algn="l">
              <a:lnSpc>
                <a:spcPts val="4060"/>
              </a:lnSpc>
            </a:pPr>
            <a:endParaRPr lang="en-US" sz="2900" b="1" spc="95">
              <a:solidFill>
                <a:srgbClr val="000000"/>
              </a:solidFill>
              <a:latin typeface="Garet Bold"/>
              <a:ea typeface="Garet Bold"/>
              <a:cs typeface="Garet Bold"/>
              <a:sym typeface="Garet Bold"/>
            </a:endParaRPr>
          </a:p>
        </p:txBody>
      </p:sp>
      <p:sp>
        <p:nvSpPr>
          <p:cNvPr id="20" name="TextBox 20"/>
          <p:cNvSpPr txBox="1"/>
          <p:nvPr/>
        </p:nvSpPr>
        <p:spPr>
          <a:xfrm>
            <a:off x="5258634" y="5773564"/>
            <a:ext cx="775500" cy="880110"/>
          </a:xfrm>
          <a:prstGeom prst="rect">
            <a:avLst/>
          </a:prstGeom>
        </p:spPr>
        <p:txBody>
          <a:bodyPr lIns="0" tIns="0" rIns="0" bIns="0" rtlCol="0" anchor="t">
            <a:spAutoFit/>
          </a:bodyPr>
          <a:lstStyle/>
          <a:p>
            <a:pPr algn="r">
              <a:lnSpc>
                <a:spcPts val="7140"/>
              </a:lnSpc>
            </a:pPr>
            <a:r>
              <a:rPr lang="en-US" sz="5100" spc="632">
                <a:solidFill>
                  <a:srgbClr val="000000"/>
                </a:solidFill>
                <a:latin typeface="Bebas Neue"/>
                <a:ea typeface="Bebas Neue"/>
                <a:cs typeface="Bebas Neue"/>
                <a:sym typeface="Bebas Neue"/>
              </a:rPr>
              <a:t>03</a:t>
            </a:r>
          </a:p>
        </p:txBody>
      </p:sp>
      <p:sp>
        <p:nvSpPr>
          <p:cNvPr id="21" name="TextBox 21"/>
          <p:cNvSpPr txBox="1"/>
          <p:nvPr/>
        </p:nvSpPr>
        <p:spPr>
          <a:xfrm>
            <a:off x="11697704" y="5773564"/>
            <a:ext cx="775500" cy="880110"/>
          </a:xfrm>
          <a:prstGeom prst="rect">
            <a:avLst/>
          </a:prstGeom>
        </p:spPr>
        <p:txBody>
          <a:bodyPr lIns="0" tIns="0" rIns="0" bIns="0" rtlCol="0" anchor="t">
            <a:spAutoFit/>
          </a:bodyPr>
          <a:lstStyle/>
          <a:p>
            <a:pPr algn="r">
              <a:lnSpc>
                <a:spcPts val="7140"/>
              </a:lnSpc>
            </a:pPr>
            <a:r>
              <a:rPr lang="en-US" sz="5100" spc="632">
                <a:solidFill>
                  <a:srgbClr val="000000"/>
                </a:solidFill>
                <a:latin typeface="Bebas Neue"/>
                <a:ea typeface="Bebas Neue"/>
                <a:cs typeface="Bebas Neue"/>
                <a:sym typeface="Bebas Neue"/>
              </a:rPr>
              <a:t>07</a:t>
            </a:r>
          </a:p>
        </p:txBody>
      </p:sp>
      <p:sp>
        <p:nvSpPr>
          <p:cNvPr id="22" name="TextBox 22"/>
          <p:cNvSpPr txBox="1"/>
          <p:nvPr/>
        </p:nvSpPr>
        <p:spPr>
          <a:xfrm>
            <a:off x="6761249" y="5677499"/>
            <a:ext cx="4209338" cy="1002665"/>
          </a:xfrm>
          <a:prstGeom prst="rect">
            <a:avLst/>
          </a:prstGeom>
        </p:spPr>
        <p:txBody>
          <a:bodyPr lIns="0" tIns="0" rIns="0" bIns="0" rtlCol="0" anchor="t">
            <a:spAutoFit/>
          </a:bodyPr>
          <a:lstStyle/>
          <a:p>
            <a:pPr algn="l">
              <a:lnSpc>
                <a:spcPts val="4059"/>
              </a:lnSpc>
            </a:pPr>
            <a:r>
              <a:rPr lang="en-US" sz="2899" b="1" spc="95">
                <a:solidFill>
                  <a:srgbClr val="000000"/>
                </a:solidFill>
                <a:latin typeface="Garet Bold"/>
                <a:ea typeface="Garet Bold"/>
                <a:cs typeface="Garet Bold"/>
                <a:sym typeface="Garet Bold"/>
              </a:rPr>
              <a:t>Données &amp; Préparation</a:t>
            </a:r>
          </a:p>
        </p:txBody>
      </p:sp>
      <p:sp>
        <p:nvSpPr>
          <p:cNvPr id="23" name="TextBox 23"/>
          <p:cNvSpPr txBox="1"/>
          <p:nvPr/>
        </p:nvSpPr>
        <p:spPr>
          <a:xfrm>
            <a:off x="5258634" y="8026088"/>
            <a:ext cx="775500" cy="880110"/>
          </a:xfrm>
          <a:prstGeom prst="rect">
            <a:avLst/>
          </a:prstGeom>
        </p:spPr>
        <p:txBody>
          <a:bodyPr lIns="0" tIns="0" rIns="0" bIns="0" rtlCol="0" anchor="t">
            <a:spAutoFit/>
          </a:bodyPr>
          <a:lstStyle/>
          <a:p>
            <a:pPr algn="r">
              <a:lnSpc>
                <a:spcPts val="7140"/>
              </a:lnSpc>
            </a:pPr>
            <a:r>
              <a:rPr lang="en-US" sz="5100" spc="632">
                <a:solidFill>
                  <a:srgbClr val="000000"/>
                </a:solidFill>
                <a:latin typeface="Bebas Neue"/>
                <a:ea typeface="Bebas Neue"/>
                <a:cs typeface="Bebas Neue"/>
                <a:sym typeface="Bebas Neue"/>
              </a:rPr>
              <a:t>04</a:t>
            </a:r>
          </a:p>
        </p:txBody>
      </p:sp>
      <p:sp>
        <p:nvSpPr>
          <p:cNvPr id="24" name="TextBox 24"/>
          <p:cNvSpPr txBox="1"/>
          <p:nvPr/>
        </p:nvSpPr>
        <p:spPr>
          <a:xfrm>
            <a:off x="17558238" y="9105900"/>
            <a:ext cx="295126" cy="614147"/>
          </a:xfrm>
          <a:prstGeom prst="rect">
            <a:avLst/>
          </a:prstGeom>
        </p:spPr>
        <p:txBody>
          <a:bodyPr lIns="0" tIns="0" rIns="0" bIns="0" rtlCol="0" anchor="t">
            <a:spAutoFit/>
          </a:bodyPr>
          <a:lstStyle/>
          <a:p>
            <a:pPr algn="ctr">
              <a:lnSpc>
                <a:spcPts val="4997"/>
              </a:lnSpc>
            </a:pPr>
            <a:r>
              <a:rPr lang="en-US" sz="3569" b="1">
                <a:solidFill>
                  <a:srgbClr val="000000"/>
                </a:solidFill>
                <a:latin typeface="Georgia Pro Bold"/>
                <a:ea typeface="Georgia Pro Bold"/>
                <a:cs typeface="Georgia Pro Bold"/>
                <a:sym typeface="Georgia Pro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CF4"/>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87F16"/>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4" name="Group 24"/>
          <p:cNvGrpSpPr/>
          <p:nvPr/>
        </p:nvGrpSpPr>
        <p:grpSpPr>
          <a:xfrm rot="-5400000">
            <a:off x="7351767" y="4131658"/>
            <a:ext cx="1320431" cy="1613186"/>
            <a:chOff x="0" y="0"/>
            <a:chExt cx="375637" cy="458920"/>
          </a:xfrm>
        </p:grpSpPr>
        <p:sp>
          <p:nvSpPr>
            <p:cNvPr id="25" name="Freeform 25"/>
            <p:cNvSpPr/>
            <p:nvPr/>
          </p:nvSpPr>
          <p:spPr>
            <a:xfrm>
              <a:off x="0" y="0"/>
              <a:ext cx="375637" cy="446078"/>
            </a:xfrm>
            <a:custGeom>
              <a:avLst/>
              <a:gdLst/>
              <a:ahLst/>
              <a:cxnLst/>
              <a:rect l="l" t="t" r="r" b="b"/>
              <a:pathLst>
                <a:path w="375637" h="446078">
                  <a:moveTo>
                    <a:pt x="375637" y="45806"/>
                  </a:moveTo>
                  <a:lnTo>
                    <a:pt x="375637" y="298814"/>
                  </a:lnTo>
                  <a:cubicBezTo>
                    <a:pt x="375637" y="327259"/>
                    <a:pt x="360806" y="353646"/>
                    <a:pt x="336507" y="368433"/>
                  </a:cubicBezTo>
                  <a:lnTo>
                    <a:pt x="226948" y="435107"/>
                  </a:lnTo>
                  <a:cubicBezTo>
                    <a:pt x="202912" y="449735"/>
                    <a:pt x="172725" y="449735"/>
                    <a:pt x="148689" y="435107"/>
                  </a:cubicBezTo>
                  <a:lnTo>
                    <a:pt x="39130" y="368433"/>
                  </a:lnTo>
                  <a:cubicBezTo>
                    <a:pt x="14831" y="353646"/>
                    <a:pt x="0" y="327259"/>
                    <a:pt x="0" y="298814"/>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p:spPr>
          <p:txBody>
            <a:bodyPr/>
            <a:lstStyle/>
            <a:p>
              <a:endParaRPr lang="fr-FR"/>
            </a:p>
          </p:txBody>
        </p:sp>
        <p:sp>
          <p:nvSpPr>
            <p:cNvPr id="26" name="TextBox 26"/>
            <p:cNvSpPr txBox="1"/>
            <p:nvPr/>
          </p:nvSpPr>
          <p:spPr>
            <a:xfrm>
              <a:off x="0" y="-47625"/>
              <a:ext cx="375637" cy="392245"/>
            </a:xfrm>
            <a:prstGeom prst="rect">
              <a:avLst/>
            </a:prstGeom>
          </p:spPr>
          <p:txBody>
            <a:bodyPr lIns="50800" tIns="50800" rIns="50800" bIns="50800" rtlCol="0" anchor="ctr"/>
            <a:lstStyle/>
            <a:p>
              <a:pPr algn="ctr">
                <a:lnSpc>
                  <a:spcPts val="2763"/>
                </a:lnSpc>
              </a:pPr>
              <a:endParaRPr/>
            </a:p>
          </p:txBody>
        </p:sp>
      </p:grpSp>
      <p:grpSp>
        <p:nvGrpSpPr>
          <p:cNvPr id="27" name="Group 27"/>
          <p:cNvGrpSpPr/>
          <p:nvPr/>
        </p:nvGrpSpPr>
        <p:grpSpPr>
          <a:xfrm rot="-5400000">
            <a:off x="7351767" y="7340870"/>
            <a:ext cx="1320431" cy="1613186"/>
            <a:chOff x="0" y="0"/>
            <a:chExt cx="375637" cy="458920"/>
          </a:xfrm>
        </p:grpSpPr>
        <p:sp>
          <p:nvSpPr>
            <p:cNvPr id="28" name="Freeform 28"/>
            <p:cNvSpPr/>
            <p:nvPr/>
          </p:nvSpPr>
          <p:spPr>
            <a:xfrm>
              <a:off x="0" y="0"/>
              <a:ext cx="375637" cy="446078"/>
            </a:xfrm>
            <a:custGeom>
              <a:avLst/>
              <a:gdLst/>
              <a:ahLst/>
              <a:cxnLst/>
              <a:rect l="l" t="t" r="r" b="b"/>
              <a:pathLst>
                <a:path w="375637" h="446078">
                  <a:moveTo>
                    <a:pt x="375637" y="45806"/>
                  </a:moveTo>
                  <a:lnTo>
                    <a:pt x="375637" y="298814"/>
                  </a:lnTo>
                  <a:cubicBezTo>
                    <a:pt x="375637" y="327259"/>
                    <a:pt x="360806" y="353646"/>
                    <a:pt x="336507" y="368433"/>
                  </a:cubicBezTo>
                  <a:lnTo>
                    <a:pt x="226948" y="435107"/>
                  </a:lnTo>
                  <a:cubicBezTo>
                    <a:pt x="202912" y="449735"/>
                    <a:pt x="172725" y="449735"/>
                    <a:pt x="148689" y="435107"/>
                  </a:cubicBezTo>
                  <a:lnTo>
                    <a:pt x="39130" y="368433"/>
                  </a:lnTo>
                  <a:cubicBezTo>
                    <a:pt x="14831" y="353646"/>
                    <a:pt x="0" y="327259"/>
                    <a:pt x="0" y="298814"/>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p:spPr>
          <p:txBody>
            <a:bodyPr/>
            <a:lstStyle/>
            <a:p>
              <a:endParaRPr lang="fr-FR"/>
            </a:p>
          </p:txBody>
        </p:sp>
        <p:sp>
          <p:nvSpPr>
            <p:cNvPr id="29" name="TextBox 29"/>
            <p:cNvSpPr txBox="1"/>
            <p:nvPr/>
          </p:nvSpPr>
          <p:spPr>
            <a:xfrm>
              <a:off x="0" y="-47625"/>
              <a:ext cx="375637" cy="392245"/>
            </a:xfrm>
            <a:prstGeom prst="rect">
              <a:avLst/>
            </a:prstGeom>
          </p:spPr>
          <p:txBody>
            <a:bodyPr lIns="50800" tIns="50800" rIns="50800" bIns="50800" rtlCol="0" anchor="ctr"/>
            <a:lstStyle/>
            <a:p>
              <a:pPr algn="ctr">
                <a:lnSpc>
                  <a:spcPts val="2763"/>
                </a:lnSpc>
              </a:pPr>
              <a:endParaRPr/>
            </a:p>
          </p:txBody>
        </p:sp>
      </p:grpSp>
      <p:grpSp>
        <p:nvGrpSpPr>
          <p:cNvPr id="30" name="Group 30"/>
          <p:cNvGrpSpPr/>
          <p:nvPr/>
        </p:nvGrpSpPr>
        <p:grpSpPr>
          <a:xfrm rot="-5400000">
            <a:off x="8944587" y="4844456"/>
            <a:ext cx="174485" cy="17448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6C9C"/>
            </a:solidFill>
          </p:spPr>
          <p:txBody>
            <a:bodyPr/>
            <a:lstStyle/>
            <a:p>
              <a:endParaRPr lang="fr-FR"/>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763"/>
                </a:lnSpc>
              </a:pPr>
              <a:endParaRPr/>
            </a:p>
          </p:txBody>
        </p:sp>
      </p:grpSp>
      <p:grpSp>
        <p:nvGrpSpPr>
          <p:cNvPr id="33" name="Group 33"/>
          <p:cNvGrpSpPr/>
          <p:nvPr/>
        </p:nvGrpSpPr>
        <p:grpSpPr>
          <a:xfrm rot="-5400000">
            <a:off x="8944587" y="8060221"/>
            <a:ext cx="174485" cy="17448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34D24"/>
            </a:solidFill>
            <a:ln cap="sq">
              <a:noFill/>
              <a:prstDash val="solid"/>
              <a:miter/>
            </a:ln>
          </p:spPr>
          <p:txBody>
            <a:bodyPr/>
            <a:lstStyle/>
            <a:p>
              <a:endParaRPr lang="fr-FR"/>
            </a:p>
          </p:txBody>
        </p:sp>
        <p:sp>
          <p:nvSpPr>
            <p:cNvPr id="35" name="TextBox 35"/>
            <p:cNvSpPr txBox="1"/>
            <p:nvPr/>
          </p:nvSpPr>
          <p:spPr>
            <a:xfrm>
              <a:off x="76200" y="28575"/>
              <a:ext cx="660400" cy="708025"/>
            </a:xfrm>
            <a:prstGeom prst="rect">
              <a:avLst/>
            </a:prstGeom>
          </p:spPr>
          <p:txBody>
            <a:bodyPr lIns="50800" tIns="50800" rIns="50800" bIns="50800" rtlCol="0" anchor="ctr"/>
            <a:lstStyle/>
            <a:p>
              <a:pPr marL="0" lvl="0" indent="0" algn="ctr">
                <a:lnSpc>
                  <a:spcPts val="2763"/>
                </a:lnSpc>
                <a:spcBef>
                  <a:spcPct val="0"/>
                </a:spcBef>
              </a:pPr>
              <a:endParaRPr/>
            </a:p>
          </p:txBody>
        </p:sp>
      </p:grpSp>
      <p:sp>
        <p:nvSpPr>
          <p:cNvPr id="36" name="Freeform 36"/>
          <p:cNvSpPr/>
          <p:nvPr/>
        </p:nvSpPr>
        <p:spPr>
          <a:xfrm>
            <a:off x="10609290" y="4983811"/>
            <a:ext cx="5257457" cy="1617714"/>
          </a:xfrm>
          <a:custGeom>
            <a:avLst/>
            <a:gdLst/>
            <a:ahLst/>
            <a:cxnLst/>
            <a:rect l="l" t="t" r="r" b="b"/>
            <a:pathLst>
              <a:path w="5257457" h="1617714">
                <a:moveTo>
                  <a:pt x="0" y="0"/>
                </a:moveTo>
                <a:lnTo>
                  <a:pt x="5257457" y="0"/>
                </a:lnTo>
                <a:lnTo>
                  <a:pt x="5257457" y="1617714"/>
                </a:lnTo>
                <a:lnTo>
                  <a:pt x="0" y="1617714"/>
                </a:lnTo>
                <a:lnTo>
                  <a:pt x="0" y="0"/>
                </a:lnTo>
                <a:close/>
              </a:path>
            </a:pathLst>
          </a:custGeom>
          <a:blipFill>
            <a:blip r:embed="rId3">
              <a:alphaModFix amt="53000"/>
              <a:extLst>
                <a:ext uri="{96DAC541-7B7A-43D3-8B79-37D633B846F1}">
                  <asvg:svgBlip xmlns:asvg="http://schemas.microsoft.com/office/drawing/2016/SVG/main" r:embed="rId4"/>
                </a:ext>
              </a:extLst>
            </a:blip>
            <a:stretch>
              <a:fillRect t="-82402"/>
            </a:stretch>
          </a:blipFill>
          <a:ln cap="sq">
            <a:noFill/>
            <a:prstDash val="solid"/>
            <a:miter/>
          </a:ln>
        </p:spPr>
        <p:txBody>
          <a:bodyPr/>
          <a:lstStyle/>
          <a:p>
            <a:endParaRPr lang="fr-FR"/>
          </a:p>
        </p:txBody>
      </p:sp>
      <p:sp>
        <p:nvSpPr>
          <p:cNvPr id="37" name="Freeform 37"/>
          <p:cNvSpPr/>
          <p:nvPr/>
        </p:nvSpPr>
        <p:spPr>
          <a:xfrm>
            <a:off x="10609290" y="6529749"/>
            <a:ext cx="5257457" cy="1617714"/>
          </a:xfrm>
          <a:custGeom>
            <a:avLst/>
            <a:gdLst/>
            <a:ahLst/>
            <a:cxnLst/>
            <a:rect l="l" t="t" r="r" b="b"/>
            <a:pathLst>
              <a:path w="5257457" h="1617714">
                <a:moveTo>
                  <a:pt x="0" y="0"/>
                </a:moveTo>
                <a:lnTo>
                  <a:pt x="5257457" y="0"/>
                </a:lnTo>
                <a:lnTo>
                  <a:pt x="5257457" y="1617714"/>
                </a:lnTo>
                <a:lnTo>
                  <a:pt x="0" y="1617714"/>
                </a:lnTo>
                <a:lnTo>
                  <a:pt x="0" y="0"/>
                </a:lnTo>
                <a:close/>
              </a:path>
            </a:pathLst>
          </a:custGeom>
          <a:blipFill>
            <a:blip r:embed="rId3">
              <a:alphaModFix amt="53000"/>
              <a:extLst>
                <a:ext uri="{96DAC541-7B7A-43D3-8B79-37D633B846F1}">
                  <asvg:svgBlip xmlns:asvg="http://schemas.microsoft.com/office/drawing/2016/SVG/main" r:embed="rId4"/>
                </a:ext>
              </a:extLst>
            </a:blip>
            <a:stretch>
              <a:fillRect t="-82402"/>
            </a:stretch>
          </a:blipFill>
          <a:ln cap="sq">
            <a:noFill/>
            <a:prstDash val="solid"/>
            <a:miter/>
          </a:ln>
        </p:spPr>
        <p:txBody>
          <a:bodyPr/>
          <a:lstStyle/>
          <a:p>
            <a:endParaRPr lang="fr-FR"/>
          </a:p>
        </p:txBody>
      </p:sp>
      <p:grpSp>
        <p:nvGrpSpPr>
          <p:cNvPr id="38" name="Group 38"/>
          <p:cNvGrpSpPr/>
          <p:nvPr/>
        </p:nvGrpSpPr>
        <p:grpSpPr>
          <a:xfrm rot="5400000">
            <a:off x="12359868" y="1163252"/>
            <a:ext cx="1320431" cy="7549999"/>
            <a:chOff x="0" y="0"/>
            <a:chExt cx="375637" cy="2147829"/>
          </a:xfrm>
        </p:grpSpPr>
        <p:sp>
          <p:nvSpPr>
            <p:cNvPr id="39" name="Freeform 39"/>
            <p:cNvSpPr/>
            <p:nvPr/>
          </p:nvSpPr>
          <p:spPr>
            <a:xfrm>
              <a:off x="0" y="0"/>
              <a:ext cx="375637" cy="2134987"/>
            </a:xfrm>
            <a:custGeom>
              <a:avLst/>
              <a:gdLst/>
              <a:ahLst/>
              <a:cxnLst/>
              <a:rect l="l" t="t" r="r" b="b"/>
              <a:pathLst>
                <a:path w="375637" h="2134987">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p:spPr>
          <p:txBody>
            <a:bodyPr/>
            <a:lstStyle/>
            <a:p>
              <a:endParaRPr lang="fr-FR"/>
            </a:p>
          </p:txBody>
        </p:sp>
        <p:sp>
          <p:nvSpPr>
            <p:cNvPr id="40" name="TextBox 40"/>
            <p:cNvSpPr txBox="1"/>
            <p:nvPr/>
          </p:nvSpPr>
          <p:spPr>
            <a:xfrm>
              <a:off x="0" y="-47625"/>
              <a:ext cx="375637" cy="2081154"/>
            </a:xfrm>
            <a:prstGeom prst="rect">
              <a:avLst/>
            </a:prstGeom>
          </p:spPr>
          <p:txBody>
            <a:bodyPr lIns="50800" tIns="50800" rIns="50800" bIns="50800" rtlCol="0" anchor="ctr"/>
            <a:lstStyle/>
            <a:p>
              <a:pPr algn="ctr">
                <a:lnSpc>
                  <a:spcPts val="2763"/>
                </a:lnSpc>
              </a:pPr>
              <a:endParaRPr/>
            </a:p>
          </p:txBody>
        </p:sp>
      </p:grpSp>
      <p:grpSp>
        <p:nvGrpSpPr>
          <p:cNvPr id="41" name="Group 41"/>
          <p:cNvGrpSpPr/>
          <p:nvPr/>
        </p:nvGrpSpPr>
        <p:grpSpPr>
          <a:xfrm rot="5400000">
            <a:off x="12359868" y="4372464"/>
            <a:ext cx="1320431" cy="7549999"/>
            <a:chOff x="0" y="0"/>
            <a:chExt cx="375637" cy="2147829"/>
          </a:xfrm>
        </p:grpSpPr>
        <p:sp>
          <p:nvSpPr>
            <p:cNvPr id="42" name="Freeform 42"/>
            <p:cNvSpPr/>
            <p:nvPr/>
          </p:nvSpPr>
          <p:spPr>
            <a:xfrm>
              <a:off x="0" y="0"/>
              <a:ext cx="375637" cy="2134987"/>
            </a:xfrm>
            <a:custGeom>
              <a:avLst/>
              <a:gdLst/>
              <a:ahLst/>
              <a:cxnLst/>
              <a:rect l="l" t="t" r="r" b="b"/>
              <a:pathLst>
                <a:path w="375637" h="2134987">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a:ln cap="sq">
              <a:noFill/>
              <a:prstDash val="solid"/>
              <a:miter/>
            </a:ln>
          </p:spPr>
          <p:txBody>
            <a:bodyPr/>
            <a:lstStyle/>
            <a:p>
              <a:endParaRPr lang="fr-FR"/>
            </a:p>
          </p:txBody>
        </p:sp>
        <p:sp>
          <p:nvSpPr>
            <p:cNvPr id="43" name="TextBox 43"/>
            <p:cNvSpPr txBox="1"/>
            <p:nvPr/>
          </p:nvSpPr>
          <p:spPr>
            <a:xfrm>
              <a:off x="0" y="-47625"/>
              <a:ext cx="375637" cy="2081154"/>
            </a:xfrm>
            <a:prstGeom prst="rect">
              <a:avLst/>
            </a:prstGeom>
          </p:spPr>
          <p:txBody>
            <a:bodyPr lIns="50800" tIns="50800" rIns="50800" bIns="50800" rtlCol="0" anchor="ctr"/>
            <a:lstStyle/>
            <a:p>
              <a:pPr marL="0" lvl="0" indent="0" algn="ctr">
                <a:lnSpc>
                  <a:spcPts val="2763"/>
                </a:lnSpc>
                <a:spcBef>
                  <a:spcPct val="0"/>
                </a:spcBef>
              </a:pPr>
              <a:endParaRPr/>
            </a:p>
          </p:txBody>
        </p:sp>
      </p:grpSp>
      <p:sp>
        <p:nvSpPr>
          <p:cNvPr id="44" name="Freeform 44"/>
          <p:cNvSpPr/>
          <p:nvPr/>
        </p:nvSpPr>
        <p:spPr>
          <a:xfrm>
            <a:off x="7559784" y="4690601"/>
            <a:ext cx="644293" cy="495300"/>
          </a:xfrm>
          <a:custGeom>
            <a:avLst/>
            <a:gdLst/>
            <a:ahLst/>
            <a:cxnLst/>
            <a:rect l="l" t="t" r="r" b="b"/>
            <a:pathLst>
              <a:path w="644293" h="495300">
                <a:moveTo>
                  <a:pt x="0" y="0"/>
                </a:moveTo>
                <a:lnTo>
                  <a:pt x="644292" y="0"/>
                </a:lnTo>
                <a:lnTo>
                  <a:pt x="644292" y="495300"/>
                </a:lnTo>
                <a:lnTo>
                  <a:pt x="0" y="495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5" name="Freeform 45"/>
          <p:cNvSpPr/>
          <p:nvPr/>
        </p:nvSpPr>
        <p:spPr>
          <a:xfrm>
            <a:off x="1604689" y="411990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46" name="Freeform 46"/>
          <p:cNvSpPr/>
          <p:nvPr/>
        </p:nvSpPr>
        <p:spPr>
          <a:xfrm>
            <a:off x="530216" y="2014815"/>
            <a:ext cx="932037" cy="932037"/>
          </a:xfrm>
          <a:custGeom>
            <a:avLst/>
            <a:gdLst/>
            <a:ahLst/>
            <a:cxnLst/>
            <a:rect l="l" t="t" r="r" b="b"/>
            <a:pathLst>
              <a:path w="932037" h="932037">
                <a:moveTo>
                  <a:pt x="0" y="0"/>
                </a:moveTo>
                <a:lnTo>
                  <a:pt x="932037" y="0"/>
                </a:lnTo>
                <a:lnTo>
                  <a:pt x="932037" y="932037"/>
                </a:lnTo>
                <a:lnTo>
                  <a:pt x="0" y="9320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47" name="TextBox 47"/>
          <p:cNvSpPr txBox="1"/>
          <p:nvPr/>
        </p:nvSpPr>
        <p:spPr>
          <a:xfrm>
            <a:off x="1704995" y="2253855"/>
            <a:ext cx="10991602" cy="483447"/>
          </a:xfrm>
          <a:prstGeom prst="rect">
            <a:avLst/>
          </a:prstGeom>
        </p:spPr>
        <p:txBody>
          <a:bodyPr lIns="0" tIns="0" rIns="0" bIns="0" rtlCol="0" anchor="t">
            <a:spAutoFit/>
          </a:bodyPr>
          <a:lstStyle/>
          <a:p>
            <a:pPr algn="l">
              <a:lnSpc>
                <a:spcPts val="3893"/>
              </a:lnSpc>
            </a:pPr>
            <a:r>
              <a:rPr lang="en-US" sz="3041" spc="325">
                <a:solidFill>
                  <a:srgbClr val="FFFFFF"/>
                </a:solidFill>
                <a:latin typeface="Archivo Black"/>
                <a:ea typeface="Archivo Black"/>
                <a:cs typeface="Archivo Black"/>
                <a:sym typeface="Archivo Black"/>
              </a:rPr>
              <a:t>LIMITES &amp; PERSPECTIVES</a:t>
            </a:r>
          </a:p>
        </p:txBody>
      </p:sp>
      <p:sp>
        <p:nvSpPr>
          <p:cNvPr id="48" name="TextBox 48"/>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E9EBF4"/>
                </a:solidFill>
                <a:latin typeface="Arial MT Pro Bold"/>
                <a:ea typeface="Arial MT Pro Bold"/>
                <a:cs typeface="Arial MT Pro Bold"/>
                <a:sym typeface="Arial MT Pro Bold"/>
              </a:rPr>
              <a:t>Étude de l’existant</a:t>
            </a:r>
          </a:p>
          <a:p>
            <a:pPr algn="ctr">
              <a:lnSpc>
                <a:spcPts val="1800"/>
              </a:lnSpc>
            </a:pPr>
            <a:r>
              <a:rPr lang="en-US" sz="1500" b="1">
                <a:solidFill>
                  <a:srgbClr val="E9EBF4"/>
                </a:solidFill>
                <a:latin typeface="Arial MT Pro Bold"/>
                <a:ea typeface="Arial MT Pro Bold"/>
                <a:cs typeface="Arial MT Pro Bold"/>
                <a:sym typeface="Arial MT Pro Bold"/>
              </a:rPr>
              <a:t> &amp; solution </a:t>
            </a:r>
          </a:p>
          <a:p>
            <a:pPr algn="ctr">
              <a:lnSpc>
                <a:spcPts val="1800"/>
              </a:lnSpc>
            </a:pPr>
            <a:endParaRPr lang="en-US" sz="1500" b="1">
              <a:solidFill>
                <a:srgbClr val="E9EBF4"/>
              </a:solidFill>
              <a:latin typeface="Arial MT Pro Bold"/>
              <a:ea typeface="Arial MT Pro Bold"/>
              <a:cs typeface="Arial MT Pro Bold"/>
              <a:sym typeface="Arial MT Pro Bold"/>
            </a:endParaRPr>
          </a:p>
        </p:txBody>
      </p:sp>
      <p:sp>
        <p:nvSpPr>
          <p:cNvPr id="49" name="TextBox 49"/>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E9EBF4"/>
                </a:solidFill>
                <a:latin typeface="Arial MT Pro Bold"/>
                <a:ea typeface="Arial MT Pro Bold"/>
                <a:cs typeface="Arial MT Pro Bold"/>
                <a:sym typeface="Arial MT Pro Bold"/>
              </a:rPr>
              <a:t>Données &amp;</a:t>
            </a:r>
          </a:p>
          <a:p>
            <a:pPr algn="ctr">
              <a:lnSpc>
                <a:spcPts val="1919"/>
              </a:lnSpc>
            </a:pPr>
            <a:r>
              <a:rPr lang="en-US" sz="1599" b="1" spc="-1">
                <a:solidFill>
                  <a:srgbClr val="E9EBF4"/>
                </a:solidFill>
                <a:latin typeface="Arial MT Pro Bold"/>
                <a:ea typeface="Arial MT Pro Bold"/>
                <a:cs typeface="Arial MT Pro Bold"/>
                <a:sym typeface="Arial MT Pro Bold"/>
              </a:rPr>
              <a:t> Préparation</a:t>
            </a:r>
          </a:p>
        </p:txBody>
      </p:sp>
      <p:sp>
        <p:nvSpPr>
          <p:cNvPr id="50" name="TextBox 50"/>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E9ECF4"/>
                </a:solidFill>
                <a:latin typeface="Arial MT Pro Bold"/>
                <a:ea typeface="Arial MT Pro Bold"/>
                <a:cs typeface="Arial MT Pro Bold"/>
                <a:sym typeface="Arial MT Pro Bold"/>
              </a:rPr>
              <a:t>Méthodologie</a:t>
            </a:r>
          </a:p>
        </p:txBody>
      </p:sp>
      <p:sp>
        <p:nvSpPr>
          <p:cNvPr id="51" name="TextBox 51"/>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FFFFFF"/>
                </a:solidFill>
                <a:latin typeface="Arial MT Pro Bold"/>
                <a:ea typeface="Arial MT Pro Bold"/>
                <a:cs typeface="Arial MT Pro Bold"/>
                <a:sym typeface="Arial MT Pro Bold"/>
              </a:rPr>
              <a:t>Modélisation &amp; Évaluation</a:t>
            </a:r>
          </a:p>
        </p:txBody>
      </p:sp>
      <p:sp>
        <p:nvSpPr>
          <p:cNvPr id="52" name="TextBox 52"/>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FFFFFF"/>
                </a:solidFill>
                <a:latin typeface="Arial MT Pro Bold"/>
                <a:ea typeface="Arial MT Pro Bold"/>
                <a:cs typeface="Arial MT Pro Bold"/>
                <a:sym typeface="Arial MT Pro Bold"/>
              </a:rPr>
              <a:t> Interprétation et Recommandationst</a:t>
            </a:r>
          </a:p>
        </p:txBody>
      </p:sp>
      <p:sp>
        <p:nvSpPr>
          <p:cNvPr id="53" name="TextBox 53"/>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F87F16"/>
                </a:solidFill>
                <a:latin typeface="Arial MT Pro Bold"/>
                <a:ea typeface="Arial MT Pro Bold"/>
                <a:cs typeface="Arial MT Pro Bold"/>
                <a:sym typeface="Arial MT Pro Bold"/>
              </a:rPr>
              <a:t>Conclusion &amp; Perspectives</a:t>
            </a:r>
          </a:p>
        </p:txBody>
      </p:sp>
      <p:sp>
        <p:nvSpPr>
          <p:cNvPr id="54" name="TextBox 54"/>
          <p:cNvSpPr txBox="1"/>
          <p:nvPr/>
        </p:nvSpPr>
        <p:spPr>
          <a:xfrm>
            <a:off x="1704995" y="2889702"/>
            <a:ext cx="1308140" cy="481330"/>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ED5E29"/>
                </a:solidFill>
                <a:latin typeface="Open Sans Bold"/>
                <a:ea typeface="Open Sans Bold"/>
                <a:cs typeface="Open Sans Bold"/>
                <a:sym typeface="Open Sans Bold"/>
              </a:rPr>
              <a:t>Limites</a:t>
            </a:r>
          </a:p>
        </p:txBody>
      </p:sp>
      <p:sp>
        <p:nvSpPr>
          <p:cNvPr id="55" name="TextBox 55"/>
          <p:cNvSpPr txBox="1"/>
          <p:nvPr/>
        </p:nvSpPr>
        <p:spPr>
          <a:xfrm>
            <a:off x="9618396" y="4717386"/>
            <a:ext cx="6696597" cy="419100"/>
          </a:xfrm>
          <a:prstGeom prst="rect">
            <a:avLst/>
          </a:prstGeom>
        </p:spPr>
        <p:txBody>
          <a:bodyPr lIns="0" tIns="0" rIns="0" bIns="0" rtlCol="0" anchor="t">
            <a:spAutoFit/>
          </a:bodyPr>
          <a:lstStyle/>
          <a:p>
            <a:pPr marL="0" lvl="1" indent="0" algn="ctr">
              <a:lnSpc>
                <a:spcPts val="3298"/>
              </a:lnSpc>
            </a:pPr>
            <a:r>
              <a:rPr lang="en-US" sz="2748" b="1">
                <a:solidFill>
                  <a:srgbClr val="000000"/>
                </a:solidFill>
                <a:latin typeface="Roboto Bold"/>
                <a:ea typeface="Roboto Bold"/>
                <a:cs typeface="Roboto Bold"/>
                <a:sym typeface="Roboto Bold"/>
              </a:rPr>
              <a:t>Données statiques</a:t>
            </a:r>
          </a:p>
        </p:txBody>
      </p:sp>
      <p:sp>
        <p:nvSpPr>
          <p:cNvPr id="56" name="TextBox 56"/>
          <p:cNvSpPr txBox="1"/>
          <p:nvPr/>
        </p:nvSpPr>
        <p:spPr>
          <a:xfrm>
            <a:off x="9680954" y="7926973"/>
            <a:ext cx="7114129" cy="419100"/>
          </a:xfrm>
          <a:prstGeom prst="rect">
            <a:avLst/>
          </a:prstGeom>
        </p:spPr>
        <p:txBody>
          <a:bodyPr lIns="0" tIns="0" rIns="0" bIns="0" rtlCol="0" anchor="t">
            <a:spAutoFit/>
          </a:bodyPr>
          <a:lstStyle/>
          <a:p>
            <a:pPr algn="ctr">
              <a:lnSpc>
                <a:spcPts val="3298"/>
              </a:lnSpc>
            </a:pPr>
            <a:r>
              <a:rPr lang="en-US" sz="2748" b="1">
                <a:solidFill>
                  <a:srgbClr val="000000"/>
                </a:solidFill>
                <a:latin typeface="Roboto Bold"/>
                <a:ea typeface="Roboto Bold"/>
                <a:cs typeface="Roboto Bold"/>
                <a:sym typeface="Roboto Bold"/>
              </a:rPr>
              <a:t>Déséquilibre des classes</a:t>
            </a:r>
          </a:p>
        </p:txBody>
      </p:sp>
      <p:sp>
        <p:nvSpPr>
          <p:cNvPr id="57" name="TextBox 57"/>
          <p:cNvSpPr txBox="1"/>
          <p:nvPr/>
        </p:nvSpPr>
        <p:spPr>
          <a:xfrm>
            <a:off x="17259300" y="9105900"/>
            <a:ext cx="603589"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20</a:t>
            </a:r>
          </a:p>
        </p:txBody>
      </p:sp>
      <p:sp>
        <p:nvSpPr>
          <p:cNvPr id="58" name="TextBox 58"/>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CF4"/>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87F16"/>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4" name="Group 24"/>
          <p:cNvGrpSpPr/>
          <p:nvPr/>
        </p:nvGrpSpPr>
        <p:grpSpPr>
          <a:xfrm rot="-5400000">
            <a:off x="7351767" y="4131658"/>
            <a:ext cx="1320431" cy="1613186"/>
            <a:chOff x="0" y="0"/>
            <a:chExt cx="375637" cy="458920"/>
          </a:xfrm>
        </p:grpSpPr>
        <p:sp>
          <p:nvSpPr>
            <p:cNvPr id="25" name="Freeform 25"/>
            <p:cNvSpPr/>
            <p:nvPr/>
          </p:nvSpPr>
          <p:spPr>
            <a:xfrm>
              <a:off x="0" y="0"/>
              <a:ext cx="375637" cy="446078"/>
            </a:xfrm>
            <a:custGeom>
              <a:avLst/>
              <a:gdLst/>
              <a:ahLst/>
              <a:cxnLst/>
              <a:rect l="l" t="t" r="r" b="b"/>
              <a:pathLst>
                <a:path w="375637" h="446078">
                  <a:moveTo>
                    <a:pt x="375637" y="45806"/>
                  </a:moveTo>
                  <a:lnTo>
                    <a:pt x="375637" y="298814"/>
                  </a:lnTo>
                  <a:cubicBezTo>
                    <a:pt x="375637" y="327259"/>
                    <a:pt x="360806" y="353646"/>
                    <a:pt x="336507" y="368433"/>
                  </a:cubicBezTo>
                  <a:lnTo>
                    <a:pt x="226948" y="435107"/>
                  </a:lnTo>
                  <a:cubicBezTo>
                    <a:pt x="202912" y="449735"/>
                    <a:pt x="172725" y="449735"/>
                    <a:pt x="148689" y="435107"/>
                  </a:cubicBezTo>
                  <a:lnTo>
                    <a:pt x="39130" y="368433"/>
                  </a:lnTo>
                  <a:cubicBezTo>
                    <a:pt x="14831" y="353646"/>
                    <a:pt x="0" y="327259"/>
                    <a:pt x="0" y="298814"/>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p:spPr>
          <p:txBody>
            <a:bodyPr/>
            <a:lstStyle/>
            <a:p>
              <a:endParaRPr lang="fr-FR"/>
            </a:p>
          </p:txBody>
        </p:sp>
        <p:sp>
          <p:nvSpPr>
            <p:cNvPr id="26" name="TextBox 26"/>
            <p:cNvSpPr txBox="1"/>
            <p:nvPr/>
          </p:nvSpPr>
          <p:spPr>
            <a:xfrm>
              <a:off x="0" y="-47625"/>
              <a:ext cx="375637" cy="392245"/>
            </a:xfrm>
            <a:prstGeom prst="rect">
              <a:avLst/>
            </a:prstGeom>
          </p:spPr>
          <p:txBody>
            <a:bodyPr lIns="50800" tIns="50800" rIns="50800" bIns="50800" rtlCol="0" anchor="ctr"/>
            <a:lstStyle/>
            <a:p>
              <a:pPr algn="ctr">
                <a:lnSpc>
                  <a:spcPts val="2763"/>
                </a:lnSpc>
              </a:pPr>
              <a:endParaRPr/>
            </a:p>
          </p:txBody>
        </p:sp>
      </p:grpSp>
      <p:grpSp>
        <p:nvGrpSpPr>
          <p:cNvPr id="27" name="Group 27"/>
          <p:cNvGrpSpPr/>
          <p:nvPr/>
        </p:nvGrpSpPr>
        <p:grpSpPr>
          <a:xfrm rot="-5400000">
            <a:off x="7351767" y="5736264"/>
            <a:ext cx="1320431" cy="1613186"/>
            <a:chOff x="0" y="0"/>
            <a:chExt cx="375637" cy="458920"/>
          </a:xfrm>
        </p:grpSpPr>
        <p:sp>
          <p:nvSpPr>
            <p:cNvPr id="28" name="Freeform 28"/>
            <p:cNvSpPr/>
            <p:nvPr/>
          </p:nvSpPr>
          <p:spPr>
            <a:xfrm>
              <a:off x="0" y="0"/>
              <a:ext cx="375637" cy="446078"/>
            </a:xfrm>
            <a:custGeom>
              <a:avLst/>
              <a:gdLst/>
              <a:ahLst/>
              <a:cxnLst/>
              <a:rect l="l" t="t" r="r" b="b"/>
              <a:pathLst>
                <a:path w="375637" h="446078">
                  <a:moveTo>
                    <a:pt x="375637" y="45806"/>
                  </a:moveTo>
                  <a:lnTo>
                    <a:pt x="375637" y="298814"/>
                  </a:lnTo>
                  <a:cubicBezTo>
                    <a:pt x="375637" y="327259"/>
                    <a:pt x="360806" y="353646"/>
                    <a:pt x="336507" y="368433"/>
                  </a:cubicBezTo>
                  <a:lnTo>
                    <a:pt x="226948" y="435107"/>
                  </a:lnTo>
                  <a:cubicBezTo>
                    <a:pt x="202912" y="449735"/>
                    <a:pt x="172725" y="449735"/>
                    <a:pt x="148689" y="435107"/>
                  </a:cubicBezTo>
                  <a:lnTo>
                    <a:pt x="39130" y="368433"/>
                  </a:lnTo>
                  <a:cubicBezTo>
                    <a:pt x="14831" y="353646"/>
                    <a:pt x="0" y="327259"/>
                    <a:pt x="0" y="298814"/>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p:spPr>
          <p:txBody>
            <a:bodyPr/>
            <a:lstStyle/>
            <a:p>
              <a:endParaRPr lang="fr-FR"/>
            </a:p>
          </p:txBody>
        </p:sp>
        <p:sp>
          <p:nvSpPr>
            <p:cNvPr id="29" name="TextBox 29"/>
            <p:cNvSpPr txBox="1"/>
            <p:nvPr/>
          </p:nvSpPr>
          <p:spPr>
            <a:xfrm>
              <a:off x="0" y="-47625"/>
              <a:ext cx="375637" cy="392245"/>
            </a:xfrm>
            <a:prstGeom prst="rect">
              <a:avLst/>
            </a:prstGeom>
          </p:spPr>
          <p:txBody>
            <a:bodyPr lIns="50800" tIns="50800" rIns="50800" bIns="50800" rtlCol="0" anchor="ctr"/>
            <a:lstStyle/>
            <a:p>
              <a:pPr algn="ctr">
                <a:lnSpc>
                  <a:spcPts val="2763"/>
                </a:lnSpc>
              </a:pPr>
              <a:endParaRPr/>
            </a:p>
          </p:txBody>
        </p:sp>
      </p:grpSp>
      <p:grpSp>
        <p:nvGrpSpPr>
          <p:cNvPr id="30" name="Group 30"/>
          <p:cNvGrpSpPr/>
          <p:nvPr/>
        </p:nvGrpSpPr>
        <p:grpSpPr>
          <a:xfrm rot="-5400000">
            <a:off x="7351767" y="7340870"/>
            <a:ext cx="1320431" cy="1613186"/>
            <a:chOff x="0" y="0"/>
            <a:chExt cx="375637" cy="458920"/>
          </a:xfrm>
        </p:grpSpPr>
        <p:sp>
          <p:nvSpPr>
            <p:cNvPr id="31" name="Freeform 31"/>
            <p:cNvSpPr/>
            <p:nvPr/>
          </p:nvSpPr>
          <p:spPr>
            <a:xfrm>
              <a:off x="0" y="0"/>
              <a:ext cx="375637" cy="446078"/>
            </a:xfrm>
            <a:custGeom>
              <a:avLst/>
              <a:gdLst/>
              <a:ahLst/>
              <a:cxnLst/>
              <a:rect l="l" t="t" r="r" b="b"/>
              <a:pathLst>
                <a:path w="375637" h="446078">
                  <a:moveTo>
                    <a:pt x="375637" y="45806"/>
                  </a:moveTo>
                  <a:lnTo>
                    <a:pt x="375637" y="298814"/>
                  </a:lnTo>
                  <a:cubicBezTo>
                    <a:pt x="375637" y="327259"/>
                    <a:pt x="360806" y="353646"/>
                    <a:pt x="336507" y="368433"/>
                  </a:cubicBezTo>
                  <a:lnTo>
                    <a:pt x="226948" y="435107"/>
                  </a:lnTo>
                  <a:cubicBezTo>
                    <a:pt x="202912" y="449735"/>
                    <a:pt x="172725" y="449735"/>
                    <a:pt x="148689" y="435107"/>
                  </a:cubicBezTo>
                  <a:lnTo>
                    <a:pt x="39130" y="368433"/>
                  </a:lnTo>
                  <a:cubicBezTo>
                    <a:pt x="14831" y="353646"/>
                    <a:pt x="0" y="327259"/>
                    <a:pt x="0" y="298814"/>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p:spPr>
          <p:txBody>
            <a:bodyPr/>
            <a:lstStyle/>
            <a:p>
              <a:endParaRPr lang="fr-FR"/>
            </a:p>
          </p:txBody>
        </p:sp>
        <p:sp>
          <p:nvSpPr>
            <p:cNvPr id="32" name="TextBox 32"/>
            <p:cNvSpPr txBox="1"/>
            <p:nvPr/>
          </p:nvSpPr>
          <p:spPr>
            <a:xfrm>
              <a:off x="0" y="-47625"/>
              <a:ext cx="375637" cy="392245"/>
            </a:xfrm>
            <a:prstGeom prst="rect">
              <a:avLst/>
            </a:prstGeom>
          </p:spPr>
          <p:txBody>
            <a:bodyPr lIns="50800" tIns="50800" rIns="50800" bIns="50800" rtlCol="0" anchor="ctr"/>
            <a:lstStyle/>
            <a:p>
              <a:pPr algn="ctr">
                <a:lnSpc>
                  <a:spcPts val="2763"/>
                </a:lnSpc>
              </a:pPr>
              <a:endParaRPr/>
            </a:p>
          </p:txBody>
        </p:sp>
      </p:grpSp>
      <p:grpSp>
        <p:nvGrpSpPr>
          <p:cNvPr id="33" name="Group 33"/>
          <p:cNvGrpSpPr/>
          <p:nvPr/>
        </p:nvGrpSpPr>
        <p:grpSpPr>
          <a:xfrm rot="-5400000">
            <a:off x="8944587" y="4844456"/>
            <a:ext cx="174485" cy="17448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6C9C"/>
            </a:solidFill>
          </p:spPr>
          <p:txBody>
            <a:bodyPr/>
            <a:lstStyle/>
            <a:p>
              <a:endParaRPr lang="fr-FR"/>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763"/>
                </a:lnSpc>
              </a:pPr>
              <a:endParaRPr/>
            </a:p>
          </p:txBody>
        </p:sp>
      </p:grpSp>
      <p:grpSp>
        <p:nvGrpSpPr>
          <p:cNvPr id="36" name="Group 36"/>
          <p:cNvGrpSpPr/>
          <p:nvPr/>
        </p:nvGrpSpPr>
        <p:grpSpPr>
          <a:xfrm rot="-5400000">
            <a:off x="8944587" y="6455615"/>
            <a:ext cx="174485" cy="17448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08FBE"/>
            </a:solidFill>
            <a:ln cap="sq">
              <a:noFill/>
              <a:prstDash val="solid"/>
              <a:miter/>
            </a:ln>
          </p:spPr>
          <p:txBody>
            <a:bodyPr/>
            <a:lstStyle/>
            <a:p>
              <a:endParaRPr lang="fr-FR"/>
            </a:p>
          </p:txBody>
        </p:sp>
        <p:sp>
          <p:nvSpPr>
            <p:cNvPr id="38" name="TextBox 38"/>
            <p:cNvSpPr txBox="1"/>
            <p:nvPr/>
          </p:nvSpPr>
          <p:spPr>
            <a:xfrm>
              <a:off x="76200" y="28575"/>
              <a:ext cx="660400" cy="708025"/>
            </a:xfrm>
            <a:prstGeom prst="rect">
              <a:avLst/>
            </a:prstGeom>
          </p:spPr>
          <p:txBody>
            <a:bodyPr lIns="50800" tIns="50800" rIns="50800" bIns="50800" rtlCol="0" anchor="ctr"/>
            <a:lstStyle/>
            <a:p>
              <a:pPr marL="0" lvl="0" indent="0" algn="ctr">
                <a:lnSpc>
                  <a:spcPts val="2763"/>
                </a:lnSpc>
                <a:spcBef>
                  <a:spcPct val="0"/>
                </a:spcBef>
              </a:pPr>
              <a:endParaRPr/>
            </a:p>
          </p:txBody>
        </p:sp>
      </p:grpSp>
      <p:grpSp>
        <p:nvGrpSpPr>
          <p:cNvPr id="39" name="Group 39"/>
          <p:cNvGrpSpPr/>
          <p:nvPr/>
        </p:nvGrpSpPr>
        <p:grpSpPr>
          <a:xfrm rot="-5400000">
            <a:off x="8944587" y="8060221"/>
            <a:ext cx="174485" cy="174485"/>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34D24"/>
            </a:solidFill>
            <a:ln cap="sq">
              <a:noFill/>
              <a:prstDash val="solid"/>
              <a:miter/>
            </a:ln>
          </p:spPr>
          <p:txBody>
            <a:bodyPr/>
            <a:lstStyle/>
            <a:p>
              <a:endParaRPr lang="fr-FR"/>
            </a:p>
          </p:txBody>
        </p:sp>
        <p:sp>
          <p:nvSpPr>
            <p:cNvPr id="41" name="TextBox 41"/>
            <p:cNvSpPr txBox="1"/>
            <p:nvPr/>
          </p:nvSpPr>
          <p:spPr>
            <a:xfrm>
              <a:off x="76200" y="28575"/>
              <a:ext cx="660400" cy="708025"/>
            </a:xfrm>
            <a:prstGeom prst="rect">
              <a:avLst/>
            </a:prstGeom>
          </p:spPr>
          <p:txBody>
            <a:bodyPr lIns="50800" tIns="50800" rIns="50800" bIns="50800" rtlCol="0" anchor="ctr"/>
            <a:lstStyle/>
            <a:p>
              <a:pPr marL="0" lvl="0" indent="0" algn="ctr">
                <a:lnSpc>
                  <a:spcPts val="2763"/>
                </a:lnSpc>
                <a:spcBef>
                  <a:spcPct val="0"/>
                </a:spcBef>
              </a:pPr>
              <a:endParaRPr/>
            </a:p>
          </p:txBody>
        </p:sp>
      </p:grpSp>
      <p:sp>
        <p:nvSpPr>
          <p:cNvPr id="42" name="Freeform 42"/>
          <p:cNvSpPr/>
          <p:nvPr/>
        </p:nvSpPr>
        <p:spPr>
          <a:xfrm>
            <a:off x="10609290" y="4983811"/>
            <a:ext cx="5257457" cy="1617714"/>
          </a:xfrm>
          <a:custGeom>
            <a:avLst/>
            <a:gdLst/>
            <a:ahLst/>
            <a:cxnLst/>
            <a:rect l="l" t="t" r="r" b="b"/>
            <a:pathLst>
              <a:path w="5257457" h="1617714">
                <a:moveTo>
                  <a:pt x="0" y="0"/>
                </a:moveTo>
                <a:lnTo>
                  <a:pt x="5257457" y="0"/>
                </a:lnTo>
                <a:lnTo>
                  <a:pt x="5257457" y="1617714"/>
                </a:lnTo>
                <a:lnTo>
                  <a:pt x="0" y="1617714"/>
                </a:lnTo>
                <a:lnTo>
                  <a:pt x="0" y="0"/>
                </a:lnTo>
                <a:close/>
              </a:path>
            </a:pathLst>
          </a:custGeom>
          <a:blipFill>
            <a:blip r:embed="rId3">
              <a:alphaModFix amt="53000"/>
              <a:extLst>
                <a:ext uri="{96DAC541-7B7A-43D3-8B79-37D633B846F1}">
                  <asvg:svgBlip xmlns:asvg="http://schemas.microsoft.com/office/drawing/2016/SVG/main" r:embed="rId4"/>
                </a:ext>
              </a:extLst>
            </a:blip>
            <a:stretch>
              <a:fillRect t="-82402"/>
            </a:stretch>
          </a:blipFill>
          <a:ln cap="sq">
            <a:noFill/>
            <a:prstDash val="solid"/>
            <a:miter/>
          </a:ln>
        </p:spPr>
        <p:txBody>
          <a:bodyPr/>
          <a:lstStyle/>
          <a:p>
            <a:endParaRPr lang="fr-FR"/>
          </a:p>
        </p:txBody>
      </p:sp>
      <p:sp>
        <p:nvSpPr>
          <p:cNvPr id="43" name="Freeform 43"/>
          <p:cNvSpPr/>
          <p:nvPr/>
        </p:nvSpPr>
        <p:spPr>
          <a:xfrm>
            <a:off x="10609290" y="6529749"/>
            <a:ext cx="5257457" cy="1617714"/>
          </a:xfrm>
          <a:custGeom>
            <a:avLst/>
            <a:gdLst/>
            <a:ahLst/>
            <a:cxnLst/>
            <a:rect l="l" t="t" r="r" b="b"/>
            <a:pathLst>
              <a:path w="5257457" h="1617714">
                <a:moveTo>
                  <a:pt x="0" y="0"/>
                </a:moveTo>
                <a:lnTo>
                  <a:pt x="5257457" y="0"/>
                </a:lnTo>
                <a:lnTo>
                  <a:pt x="5257457" y="1617714"/>
                </a:lnTo>
                <a:lnTo>
                  <a:pt x="0" y="1617714"/>
                </a:lnTo>
                <a:lnTo>
                  <a:pt x="0" y="0"/>
                </a:lnTo>
                <a:close/>
              </a:path>
            </a:pathLst>
          </a:custGeom>
          <a:blipFill>
            <a:blip r:embed="rId3">
              <a:alphaModFix amt="53000"/>
              <a:extLst>
                <a:ext uri="{96DAC541-7B7A-43D3-8B79-37D633B846F1}">
                  <asvg:svgBlip xmlns:asvg="http://schemas.microsoft.com/office/drawing/2016/SVG/main" r:embed="rId4"/>
                </a:ext>
              </a:extLst>
            </a:blip>
            <a:stretch>
              <a:fillRect t="-82402"/>
            </a:stretch>
          </a:blipFill>
          <a:ln cap="sq">
            <a:noFill/>
            <a:prstDash val="solid"/>
            <a:miter/>
          </a:ln>
        </p:spPr>
        <p:txBody>
          <a:bodyPr/>
          <a:lstStyle/>
          <a:p>
            <a:endParaRPr lang="fr-FR"/>
          </a:p>
        </p:txBody>
      </p:sp>
      <p:grpSp>
        <p:nvGrpSpPr>
          <p:cNvPr id="44" name="Group 44"/>
          <p:cNvGrpSpPr/>
          <p:nvPr/>
        </p:nvGrpSpPr>
        <p:grpSpPr>
          <a:xfrm rot="5400000">
            <a:off x="12359868" y="1163252"/>
            <a:ext cx="1320431" cy="7549999"/>
            <a:chOff x="0" y="0"/>
            <a:chExt cx="375637" cy="2147829"/>
          </a:xfrm>
        </p:grpSpPr>
        <p:sp>
          <p:nvSpPr>
            <p:cNvPr id="45" name="Freeform 45"/>
            <p:cNvSpPr/>
            <p:nvPr/>
          </p:nvSpPr>
          <p:spPr>
            <a:xfrm>
              <a:off x="0" y="0"/>
              <a:ext cx="375637" cy="2134987"/>
            </a:xfrm>
            <a:custGeom>
              <a:avLst/>
              <a:gdLst/>
              <a:ahLst/>
              <a:cxnLst/>
              <a:rect l="l" t="t" r="r" b="b"/>
              <a:pathLst>
                <a:path w="375637" h="2134987">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p:spPr>
          <p:txBody>
            <a:bodyPr/>
            <a:lstStyle/>
            <a:p>
              <a:endParaRPr lang="fr-FR"/>
            </a:p>
          </p:txBody>
        </p:sp>
        <p:sp>
          <p:nvSpPr>
            <p:cNvPr id="46" name="TextBox 46"/>
            <p:cNvSpPr txBox="1"/>
            <p:nvPr/>
          </p:nvSpPr>
          <p:spPr>
            <a:xfrm>
              <a:off x="0" y="-47625"/>
              <a:ext cx="375637" cy="2081154"/>
            </a:xfrm>
            <a:prstGeom prst="rect">
              <a:avLst/>
            </a:prstGeom>
          </p:spPr>
          <p:txBody>
            <a:bodyPr lIns="50800" tIns="50800" rIns="50800" bIns="50800" rtlCol="0" anchor="ctr"/>
            <a:lstStyle/>
            <a:p>
              <a:pPr algn="ctr">
                <a:lnSpc>
                  <a:spcPts val="2763"/>
                </a:lnSpc>
              </a:pPr>
              <a:endParaRPr/>
            </a:p>
          </p:txBody>
        </p:sp>
      </p:grpSp>
      <p:grpSp>
        <p:nvGrpSpPr>
          <p:cNvPr id="47" name="Group 47"/>
          <p:cNvGrpSpPr/>
          <p:nvPr/>
        </p:nvGrpSpPr>
        <p:grpSpPr>
          <a:xfrm rot="5400000">
            <a:off x="12359868" y="2767858"/>
            <a:ext cx="1320431" cy="7549999"/>
            <a:chOff x="0" y="0"/>
            <a:chExt cx="375637" cy="2147829"/>
          </a:xfrm>
        </p:grpSpPr>
        <p:sp>
          <p:nvSpPr>
            <p:cNvPr id="48" name="Freeform 48"/>
            <p:cNvSpPr/>
            <p:nvPr/>
          </p:nvSpPr>
          <p:spPr>
            <a:xfrm>
              <a:off x="0" y="0"/>
              <a:ext cx="375637" cy="2134987"/>
            </a:xfrm>
            <a:custGeom>
              <a:avLst/>
              <a:gdLst/>
              <a:ahLst/>
              <a:cxnLst/>
              <a:rect l="l" t="t" r="r" b="b"/>
              <a:pathLst>
                <a:path w="375637" h="2134987">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a:ln cap="sq">
              <a:noFill/>
              <a:prstDash val="solid"/>
              <a:miter/>
            </a:ln>
          </p:spPr>
          <p:txBody>
            <a:bodyPr/>
            <a:lstStyle/>
            <a:p>
              <a:endParaRPr lang="fr-FR"/>
            </a:p>
          </p:txBody>
        </p:sp>
        <p:sp>
          <p:nvSpPr>
            <p:cNvPr id="49" name="TextBox 49"/>
            <p:cNvSpPr txBox="1"/>
            <p:nvPr/>
          </p:nvSpPr>
          <p:spPr>
            <a:xfrm>
              <a:off x="0" y="-47625"/>
              <a:ext cx="375637" cy="2081154"/>
            </a:xfrm>
            <a:prstGeom prst="rect">
              <a:avLst/>
            </a:prstGeom>
          </p:spPr>
          <p:txBody>
            <a:bodyPr lIns="50800" tIns="50800" rIns="50800" bIns="50800" rtlCol="0" anchor="ctr"/>
            <a:lstStyle/>
            <a:p>
              <a:pPr marL="0" lvl="0" indent="0" algn="ctr">
                <a:lnSpc>
                  <a:spcPts val="2763"/>
                </a:lnSpc>
                <a:spcBef>
                  <a:spcPct val="0"/>
                </a:spcBef>
              </a:pPr>
              <a:endParaRPr/>
            </a:p>
          </p:txBody>
        </p:sp>
      </p:grpSp>
      <p:grpSp>
        <p:nvGrpSpPr>
          <p:cNvPr id="50" name="Group 50"/>
          <p:cNvGrpSpPr/>
          <p:nvPr/>
        </p:nvGrpSpPr>
        <p:grpSpPr>
          <a:xfrm rot="5400000">
            <a:off x="12359868" y="4372464"/>
            <a:ext cx="1320431" cy="7549999"/>
            <a:chOff x="0" y="0"/>
            <a:chExt cx="375637" cy="2147829"/>
          </a:xfrm>
        </p:grpSpPr>
        <p:sp>
          <p:nvSpPr>
            <p:cNvPr id="51" name="Freeform 51"/>
            <p:cNvSpPr/>
            <p:nvPr/>
          </p:nvSpPr>
          <p:spPr>
            <a:xfrm>
              <a:off x="0" y="0"/>
              <a:ext cx="375637" cy="2134987"/>
            </a:xfrm>
            <a:custGeom>
              <a:avLst/>
              <a:gdLst/>
              <a:ahLst/>
              <a:cxnLst/>
              <a:rect l="l" t="t" r="r" b="b"/>
              <a:pathLst>
                <a:path w="375637" h="2134987">
                  <a:moveTo>
                    <a:pt x="375637" y="45806"/>
                  </a:moveTo>
                  <a:lnTo>
                    <a:pt x="375637" y="1987723"/>
                  </a:lnTo>
                  <a:cubicBezTo>
                    <a:pt x="375637" y="2016168"/>
                    <a:pt x="360806" y="2042555"/>
                    <a:pt x="336507" y="2057342"/>
                  </a:cubicBezTo>
                  <a:lnTo>
                    <a:pt x="226948" y="2124016"/>
                  </a:lnTo>
                  <a:cubicBezTo>
                    <a:pt x="202912" y="2138644"/>
                    <a:pt x="172725" y="2138644"/>
                    <a:pt x="148689" y="2124016"/>
                  </a:cubicBezTo>
                  <a:lnTo>
                    <a:pt x="39130" y="2057342"/>
                  </a:lnTo>
                  <a:cubicBezTo>
                    <a:pt x="14831" y="2042555"/>
                    <a:pt x="0" y="2016168"/>
                    <a:pt x="0" y="1987723"/>
                  </a:cubicBezTo>
                  <a:lnTo>
                    <a:pt x="0" y="45806"/>
                  </a:lnTo>
                  <a:cubicBezTo>
                    <a:pt x="0" y="20508"/>
                    <a:pt x="20508" y="0"/>
                    <a:pt x="45806" y="0"/>
                  </a:cubicBezTo>
                  <a:lnTo>
                    <a:pt x="329831" y="0"/>
                  </a:lnTo>
                  <a:cubicBezTo>
                    <a:pt x="355129" y="0"/>
                    <a:pt x="375637" y="20508"/>
                    <a:pt x="375637" y="45806"/>
                  </a:cubicBezTo>
                  <a:close/>
                </a:path>
              </a:pathLst>
            </a:custGeom>
            <a:solidFill>
              <a:srgbClr val="FFFFFF"/>
            </a:solidFill>
            <a:ln cap="sq">
              <a:noFill/>
              <a:prstDash val="solid"/>
              <a:miter/>
            </a:ln>
          </p:spPr>
          <p:txBody>
            <a:bodyPr/>
            <a:lstStyle/>
            <a:p>
              <a:endParaRPr lang="fr-FR"/>
            </a:p>
          </p:txBody>
        </p:sp>
        <p:sp>
          <p:nvSpPr>
            <p:cNvPr id="52" name="TextBox 52"/>
            <p:cNvSpPr txBox="1"/>
            <p:nvPr/>
          </p:nvSpPr>
          <p:spPr>
            <a:xfrm>
              <a:off x="0" y="-47625"/>
              <a:ext cx="375637" cy="2081154"/>
            </a:xfrm>
            <a:prstGeom prst="rect">
              <a:avLst/>
            </a:prstGeom>
          </p:spPr>
          <p:txBody>
            <a:bodyPr lIns="50800" tIns="50800" rIns="50800" bIns="50800" rtlCol="0" anchor="ctr"/>
            <a:lstStyle/>
            <a:p>
              <a:pPr marL="0" lvl="0" indent="0" algn="ctr">
                <a:lnSpc>
                  <a:spcPts val="2763"/>
                </a:lnSpc>
                <a:spcBef>
                  <a:spcPct val="0"/>
                </a:spcBef>
              </a:pPr>
              <a:endParaRPr/>
            </a:p>
          </p:txBody>
        </p:sp>
      </p:grpSp>
      <p:sp>
        <p:nvSpPr>
          <p:cNvPr id="53" name="Freeform 53"/>
          <p:cNvSpPr/>
          <p:nvPr/>
        </p:nvSpPr>
        <p:spPr>
          <a:xfrm>
            <a:off x="7559784" y="4690601"/>
            <a:ext cx="644293" cy="495300"/>
          </a:xfrm>
          <a:custGeom>
            <a:avLst/>
            <a:gdLst/>
            <a:ahLst/>
            <a:cxnLst/>
            <a:rect l="l" t="t" r="r" b="b"/>
            <a:pathLst>
              <a:path w="644293" h="495300">
                <a:moveTo>
                  <a:pt x="0" y="0"/>
                </a:moveTo>
                <a:lnTo>
                  <a:pt x="644292" y="0"/>
                </a:lnTo>
                <a:lnTo>
                  <a:pt x="644292" y="495300"/>
                </a:lnTo>
                <a:lnTo>
                  <a:pt x="0" y="495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54" name="Freeform 54"/>
          <p:cNvSpPr/>
          <p:nvPr/>
        </p:nvSpPr>
        <p:spPr>
          <a:xfrm>
            <a:off x="1736104" y="4544125"/>
            <a:ext cx="4135477" cy="4114800"/>
          </a:xfrm>
          <a:custGeom>
            <a:avLst/>
            <a:gdLst/>
            <a:ahLst/>
            <a:cxnLst/>
            <a:rect l="l" t="t" r="r" b="b"/>
            <a:pathLst>
              <a:path w="4135477" h="4114800">
                <a:moveTo>
                  <a:pt x="0" y="0"/>
                </a:moveTo>
                <a:lnTo>
                  <a:pt x="4135477" y="0"/>
                </a:lnTo>
                <a:lnTo>
                  <a:pt x="413547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5" name="TextBox 55"/>
          <p:cNvSpPr txBox="1"/>
          <p:nvPr/>
        </p:nvSpPr>
        <p:spPr>
          <a:xfrm>
            <a:off x="1704995" y="2253855"/>
            <a:ext cx="10991602" cy="483447"/>
          </a:xfrm>
          <a:prstGeom prst="rect">
            <a:avLst/>
          </a:prstGeom>
        </p:spPr>
        <p:txBody>
          <a:bodyPr lIns="0" tIns="0" rIns="0" bIns="0" rtlCol="0" anchor="t">
            <a:spAutoFit/>
          </a:bodyPr>
          <a:lstStyle/>
          <a:p>
            <a:pPr algn="l">
              <a:lnSpc>
                <a:spcPts val="3893"/>
              </a:lnSpc>
            </a:pPr>
            <a:r>
              <a:rPr lang="en-US" sz="3041" spc="325">
                <a:solidFill>
                  <a:srgbClr val="FFFFFF"/>
                </a:solidFill>
                <a:latin typeface="Archivo Black"/>
                <a:ea typeface="Archivo Black"/>
                <a:cs typeface="Archivo Black"/>
                <a:sym typeface="Archivo Black"/>
              </a:rPr>
              <a:t>LIMITES &amp; PERSPECTIVES</a:t>
            </a:r>
          </a:p>
        </p:txBody>
      </p:sp>
      <p:sp>
        <p:nvSpPr>
          <p:cNvPr id="56" name="TextBox 56"/>
          <p:cNvSpPr txBox="1"/>
          <p:nvPr/>
        </p:nvSpPr>
        <p:spPr>
          <a:xfrm>
            <a:off x="2908386" y="990600"/>
            <a:ext cx="2748607" cy="723900"/>
          </a:xfrm>
          <a:prstGeom prst="rect">
            <a:avLst/>
          </a:prstGeom>
        </p:spPr>
        <p:txBody>
          <a:bodyPr lIns="0" tIns="0" rIns="0" bIns="0" rtlCol="0" anchor="t">
            <a:spAutoFit/>
          </a:bodyPr>
          <a:lstStyle/>
          <a:p>
            <a:pPr algn="ctr">
              <a:lnSpc>
                <a:spcPts val="1800"/>
              </a:lnSpc>
            </a:pPr>
            <a:r>
              <a:rPr lang="en-US" sz="1500" b="1">
                <a:solidFill>
                  <a:srgbClr val="E9EBF4"/>
                </a:solidFill>
                <a:latin typeface="Arial MT Pro Bold"/>
                <a:ea typeface="Arial MT Pro Bold"/>
                <a:cs typeface="Arial MT Pro Bold"/>
                <a:sym typeface="Arial MT Pro Bold"/>
              </a:rPr>
              <a:t>Étude de l’existant</a:t>
            </a:r>
          </a:p>
          <a:p>
            <a:pPr algn="ctr">
              <a:lnSpc>
                <a:spcPts val="1800"/>
              </a:lnSpc>
            </a:pPr>
            <a:r>
              <a:rPr lang="en-US" sz="1500" b="1">
                <a:solidFill>
                  <a:srgbClr val="E9EBF4"/>
                </a:solidFill>
                <a:latin typeface="Arial MT Pro Bold"/>
                <a:ea typeface="Arial MT Pro Bold"/>
                <a:cs typeface="Arial MT Pro Bold"/>
                <a:sym typeface="Arial MT Pro Bold"/>
              </a:rPr>
              <a:t> &amp; solution </a:t>
            </a:r>
          </a:p>
          <a:p>
            <a:pPr algn="ctr">
              <a:lnSpc>
                <a:spcPts val="1800"/>
              </a:lnSpc>
            </a:pPr>
            <a:endParaRPr lang="en-US" sz="1500" b="1">
              <a:solidFill>
                <a:srgbClr val="E9EBF4"/>
              </a:solidFill>
              <a:latin typeface="Arial MT Pro Bold"/>
              <a:ea typeface="Arial MT Pro Bold"/>
              <a:cs typeface="Arial MT Pro Bold"/>
              <a:sym typeface="Arial MT Pro Bold"/>
            </a:endParaRPr>
          </a:p>
        </p:txBody>
      </p:sp>
      <p:sp>
        <p:nvSpPr>
          <p:cNvPr id="57" name="TextBox 57"/>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E9EBF4"/>
                </a:solidFill>
                <a:latin typeface="Arial MT Pro Bold"/>
                <a:ea typeface="Arial MT Pro Bold"/>
                <a:cs typeface="Arial MT Pro Bold"/>
                <a:sym typeface="Arial MT Pro Bold"/>
              </a:rPr>
              <a:t>Données &amp;</a:t>
            </a:r>
          </a:p>
          <a:p>
            <a:pPr algn="ctr">
              <a:lnSpc>
                <a:spcPts val="1919"/>
              </a:lnSpc>
            </a:pPr>
            <a:r>
              <a:rPr lang="en-US" sz="1599" b="1" spc="-1">
                <a:solidFill>
                  <a:srgbClr val="E9EBF4"/>
                </a:solidFill>
                <a:latin typeface="Arial MT Pro Bold"/>
                <a:ea typeface="Arial MT Pro Bold"/>
                <a:cs typeface="Arial MT Pro Bold"/>
                <a:sym typeface="Arial MT Pro Bold"/>
              </a:rPr>
              <a:t> Préparation</a:t>
            </a:r>
          </a:p>
        </p:txBody>
      </p:sp>
      <p:sp>
        <p:nvSpPr>
          <p:cNvPr id="58" name="TextBox 58"/>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E9ECF4"/>
                </a:solidFill>
                <a:latin typeface="Arial MT Pro Bold"/>
                <a:ea typeface="Arial MT Pro Bold"/>
                <a:cs typeface="Arial MT Pro Bold"/>
                <a:sym typeface="Arial MT Pro Bold"/>
              </a:rPr>
              <a:t>Méthodologie</a:t>
            </a:r>
          </a:p>
        </p:txBody>
      </p:sp>
      <p:sp>
        <p:nvSpPr>
          <p:cNvPr id="59" name="TextBox 59"/>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FFFFFF"/>
                </a:solidFill>
                <a:latin typeface="Arial MT Pro Bold"/>
                <a:ea typeface="Arial MT Pro Bold"/>
                <a:cs typeface="Arial MT Pro Bold"/>
                <a:sym typeface="Arial MT Pro Bold"/>
              </a:rPr>
              <a:t>Modélisation &amp; Évaluation</a:t>
            </a:r>
          </a:p>
        </p:txBody>
      </p:sp>
      <p:sp>
        <p:nvSpPr>
          <p:cNvPr id="60" name="TextBox 60"/>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FFFFFF"/>
                </a:solidFill>
                <a:latin typeface="Arial MT Pro Bold"/>
                <a:ea typeface="Arial MT Pro Bold"/>
                <a:cs typeface="Arial MT Pro Bold"/>
                <a:sym typeface="Arial MT Pro Bold"/>
              </a:rPr>
              <a:t> Interprétation et Recommandations</a:t>
            </a:r>
          </a:p>
        </p:txBody>
      </p:sp>
      <p:sp>
        <p:nvSpPr>
          <p:cNvPr id="61" name="TextBox 61"/>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F87F16"/>
                </a:solidFill>
                <a:latin typeface="Arial MT Pro Bold"/>
                <a:ea typeface="Arial MT Pro Bold"/>
                <a:cs typeface="Arial MT Pro Bold"/>
                <a:sym typeface="Arial MT Pro Bold"/>
              </a:rPr>
              <a:t>Conclusion &amp; Perspectives</a:t>
            </a:r>
          </a:p>
        </p:txBody>
      </p:sp>
      <p:sp>
        <p:nvSpPr>
          <p:cNvPr id="62" name="TextBox 62"/>
          <p:cNvSpPr txBox="1"/>
          <p:nvPr/>
        </p:nvSpPr>
        <p:spPr>
          <a:xfrm>
            <a:off x="1735978" y="3057167"/>
            <a:ext cx="2243018" cy="481330"/>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ED5E29"/>
                </a:solidFill>
                <a:latin typeface="Open Sans Bold"/>
                <a:ea typeface="Open Sans Bold"/>
                <a:cs typeface="Open Sans Bold"/>
                <a:sym typeface="Open Sans Bold"/>
              </a:rPr>
              <a:t>perspectives</a:t>
            </a:r>
          </a:p>
        </p:txBody>
      </p:sp>
      <p:sp>
        <p:nvSpPr>
          <p:cNvPr id="63" name="TextBox 63"/>
          <p:cNvSpPr txBox="1"/>
          <p:nvPr/>
        </p:nvSpPr>
        <p:spPr>
          <a:xfrm>
            <a:off x="9618396" y="4717386"/>
            <a:ext cx="6696597" cy="419100"/>
          </a:xfrm>
          <a:prstGeom prst="rect">
            <a:avLst/>
          </a:prstGeom>
        </p:spPr>
        <p:txBody>
          <a:bodyPr lIns="0" tIns="0" rIns="0" bIns="0" rtlCol="0" anchor="t">
            <a:spAutoFit/>
          </a:bodyPr>
          <a:lstStyle/>
          <a:p>
            <a:pPr marL="0" lvl="1" indent="0" algn="ctr">
              <a:lnSpc>
                <a:spcPts val="3298"/>
              </a:lnSpc>
            </a:pPr>
            <a:r>
              <a:rPr lang="en-US" sz="2748" b="1">
                <a:solidFill>
                  <a:srgbClr val="000000"/>
                </a:solidFill>
                <a:latin typeface="Roboto Bold"/>
                <a:ea typeface="Roboto Bold"/>
                <a:cs typeface="Roboto Bold"/>
                <a:sym typeface="Roboto Bold"/>
              </a:rPr>
              <a:t>XGBoost</a:t>
            </a:r>
          </a:p>
        </p:txBody>
      </p:sp>
      <p:sp>
        <p:nvSpPr>
          <p:cNvPr id="64" name="TextBox 64"/>
          <p:cNvSpPr txBox="1"/>
          <p:nvPr/>
        </p:nvSpPr>
        <p:spPr>
          <a:xfrm>
            <a:off x="9680954" y="6344012"/>
            <a:ext cx="6634038" cy="419100"/>
          </a:xfrm>
          <a:prstGeom prst="rect">
            <a:avLst/>
          </a:prstGeom>
        </p:spPr>
        <p:txBody>
          <a:bodyPr lIns="0" tIns="0" rIns="0" bIns="0" rtlCol="0" anchor="t">
            <a:spAutoFit/>
          </a:bodyPr>
          <a:lstStyle/>
          <a:p>
            <a:pPr marL="0" lvl="1" indent="0" algn="ctr">
              <a:lnSpc>
                <a:spcPts val="3298"/>
              </a:lnSpc>
            </a:pPr>
            <a:r>
              <a:rPr lang="en-US" sz="2748" b="1">
                <a:solidFill>
                  <a:srgbClr val="000000"/>
                </a:solidFill>
                <a:latin typeface="Roboto Bold"/>
                <a:ea typeface="Roboto Bold"/>
                <a:cs typeface="Roboto Bold"/>
                <a:sym typeface="Roboto Bold"/>
              </a:rPr>
              <a:t>Données temporelles</a:t>
            </a:r>
          </a:p>
        </p:txBody>
      </p:sp>
      <p:sp>
        <p:nvSpPr>
          <p:cNvPr id="65" name="TextBox 65"/>
          <p:cNvSpPr txBox="1"/>
          <p:nvPr/>
        </p:nvSpPr>
        <p:spPr>
          <a:xfrm>
            <a:off x="9680954" y="7926973"/>
            <a:ext cx="7114129" cy="419100"/>
          </a:xfrm>
          <a:prstGeom prst="rect">
            <a:avLst/>
          </a:prstGeom>
        </p:spPr>
        <p:txBody>
          <a:bodyPr lIns="0" tIns="0" rIns="0" bIns="0" rtlCol="0" anchor="t">
            <a:spAutoFit/>
          </a:bodyPr>
          <a:lstStyle/>
          <a:p>
            <a:pPr algn="ctr">
              <a:lnSpc>
                <a:spcPts val="3298"/>
              </a:lnSpc>
            </a:pPr>
            <a:r>
              <a:rPr lang="en-US" sz="2748" b="1">
                <a:solidFill>
                  <a:srgbClr val="000000"/>
                </a:solidFill>
                <a:latin typeface="Roboto Bold"/>
                <a:ea typeface="Roboto Bold"/>
                <a:cs typeface="Roboto Bold"/>
                <a:sym typeface="Roboto Bold"/>
              </a:rPr>
              <a:t>Dashboard décisionnel</a:t>
            </a:r>
          </a:p>
        </p:txBody>
      </p:sp>
      <p:sp>
        <p:nvSpPr>
          <p:cNvPr id="66" name="TextBox 66"/>
          <p:cNvSpPr txBox="1"/>
          <p:nvPr/>
        </p:nvSpPr>
        <p:spPr>
          <a:xfrm>
            <a:off x="17259300" y="9105900"/>
            <a:ext cx="603589"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21</a:t>
            </a:r>
          </a:p>
        </p:txBody>
      </p:sp>
      <p:sp>
        <p:nvSpPr>
          <p:cNvPr id="67" name="TextBox 67"/>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68" name="Freeform 68"/>
          <p:cNvSpPr/>
          <p:nvPr/>
        </p:nvSpPr>
        <p:spPr>
          <a:xfrm>
            <a:off x="530216" y="2014815"/>
            <a:ext cx="932037" cy="932037"/>
          </a:xfrm>
          <a:custGeom>
            <a:avLst/>
            <a:gdLst/>
            <a:ahLst/>
            <a:cxnLst/>
            <a:rect l="l" t="t" r="r" b="b"/>
            <a:pathLst>
              <a:path w="932037" h="932037">
                <a:moveTo>
                  <a:pt x="0" y="0"/>
                </a:moveTo>
                <a:lnTo>
                  <a:pt x="932037" y="0"/>
                </a:lnTo>
                <a:lnTo>
                  <a:pt x="932037" y="932037"/>
                </a:lnTo>
                <a:lnTo>
                  <a:pt x="0" y="9320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0" y="94477"/>
            <a:ext cx="13230868" cy="10287000"/>
          </a:xfrm>
          <a:custGeom>
            <a:avLst/>
            <a:gdLst/>
            <a:ahLst/>
            <a:cxnLst/>
            <a:rect l="l" t="t" r="r" b="b"/>
            <a:pathLst>
              <a:path w="13230868" h="10287000">
                <a:moveTo>
                  <a:pt x="0" y="0"/>
                </a:moveTo>
                <a:lnTo>
                  <a:pt x="13230868" y="0"/>
                </a:lnTo>
                <a:lnTo>
                  <a:pt x="13230868" y="10287000"/>
                </a:lnTo>
                <a:lnTo>
                  <a:pt x="0" y="10287000"/>
                </a:lnTo>
                <a:lnTo>
                  <a:pt x="0" y="0"/>
                </a:lnTo>
                <a:close/>
              </a:path>
            </a:pathLst>
          </a:custGeom>
          <a:blipFill>
            <a:blip r:embed="rId2"/>
            <a:stretch>
              <a:fillRect/>
            </a:stretch>
          </a:blipFill>
        </p:spPr>
        <p:txBody>
          <a:bodyPr/>
          <a:lstStyle/>
          <a:p>
            <a:endParaRPr lang="fr-FR"/>
          </a:p>
        </p:txBody>
      </p:sp>
      <p:sp>
        <p:nvSpPr>
          <p:cNvPr id="3" name="AutoShape 3"/>
          <p:cNvSpPr/>
          <p:nvPr/>
        </p:nvSpPr>
        <p:spPr>
          <a:xfrm>
            <a:off x="4515505" y="3682862"/>
            <a:ext cx="9256990" cy="0"/>
          </a:xfrm>
          <a:prstGeom prst="line">
            <a:avLst/>
          </a:prstGeom>
          <a:ln w="28575" cap="flat">
            <a:solidFill>
              <a:srgbClr val="F27100"/>
            </a:solidFill>
            <a:prstDash val="solid"/>
            <a:headEnd type="none" w="sm" len="sm"/>
            <a:tailEnd type="none" w="sm" len="sm"/>
          </a:ln>
        </p:spPr>
        <p:txBody>
          <a:bodyPr/>
          <a:lstStyle/>
          <a:p>
            <a:endParaRPr lang="fr-FR"/>
          </a:p>
        </p:txBody>
      </p:sp>
      <p:sp>
        <p:nvSpPr>
          <p:cNvPr id="4" name="AutoShape 4"/>
          <p:cNvSpPr/>
          <p:nvPr/>
        </p:nvSpPr>
        <p:spPr>
          <a:xfrm>
            <a:off x="4515505" y="6515100"/>
            <a:ext cx="9256990" cy="0"/>
          </a:xfrm>
          <a:prstGeom prst="line">
            <a:avLst/>
          </a:prstGeom>
          <a:ln w="28575" cap="flat">
            <a:solidFill>
              <a:srgbClr val="F27100"/>
            </a:solidFill>
            <a:prstDash val="solid"/>
            <a:headEnd type="none" w="sm" len="sm"/>
            <a:tailEnd type="none" w="sm" len="sm"/>
          </a:ln>
        </p:spPr>
        <p:txBody>
          <a:bodyPr/>
          <a:lstStyle/>
          <a:p>
            <a:endParaRPr lang="fr-FR"/>
          </a:p>
        </p:txBody>
      </p:sp>
      <p:sp>
        <p:nvSpPr>
          <p:cNvPr id="5" name="TextBox 5"/>
          <p:cNvSpPr txBox="1"/>
          <p:nvPr/>
        </p:nvSpPr>
        <p:spPr>
          <a:xfrm>
            <a:off x="4048780" y="4412245"/>
            <a:ext cx="10190441" cy="2182026"/>
          </a:xfrm>
          <a:prstGeom prst="rect">
            <a:avLst/>
          </a:prstGeom>
        </p:spPr>
        <p:txBody>
          <a:bodyPr lIns="0" tIns="0" rIns="0" bIns="0" rtlCol="0" anchor="t">
            <a:spAutoFit/>
          </a:bodyPr>
          <a:lstStyle/>
          <a:p>
            <a:pPr algn="ctr">
              <a:lnSpc>
                <a:spcPts val="6470"/>
              </a:lnSpc>
            </a:pPr>
            <a:r>
              <a:rPr lang="en-US" sz="4622" spc="166" dirty="0">
                <a:solidFill>
                  <a:srgbClr val="FFFFFF"/>
                </a:solidFill>
                <a:latin typeface="Archivo Black"/>
                <a:ea typeface="Archivo Black"/>
                <a:cs typeface="Archivo Black"/>
                <a:sym typeface="Archivo Black"/>
              </a:rPr>
              <a:t>MERCI DE VOTRE ATTENTION</a:t>
            </a:r>
          </a:p>
          <a:p>
            <a:pPr algn="ctr">
              <a:lnSpc>
                <a:spcPts val="11290"/>
              </a:lnSpc>
            </a:pPr>
            <a:endParaRPr lang="en-US" sz="4622" spc="166" dirty="0">
              <a:solidFill>
                <a:srgbClr val="FFFFFF"/>
              </a:solidFill>
              <a:latin typeface="Archivo Black"/>
              <a:ea typeface="Archivo Black"/>
              <a:cs typeface="Archivo Black"/>
              <a:sym typeface="Archivo Black"/>
            </a:endParaRPr>
          </a:p>
        </p:txBody>
      </p:sp>
      <p:sp>
        <p:nvSpPr>
          <p:cNvPr id="6" name="TextBox 6"/>
          <p:cNvSpPr txBox="1"/>
          <p:nvPr/>
        </p:nvSpPr>
        <p:spPr>
          <a:xfrm>
            <a:off x="17259300" y="9105900"/>
            <a:ext cx="603589"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000000">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27100"/>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4" name="Freeform 24"/>
          <p:cNvSpPr/>
          <p:nvPr/>
        </p:nvSpPr>
        <p:spPr>
          <a:xfrm>
            <a:off x="11800753" y="2499040"/>
            <a:ext cx="5863082" cy="5863082"/>
          </a:xfrm>
          <a:custGeom>
            <a:avLst/>
            <a:gdLst/>
            <a:ahLst/>
            <a:cxnLst/>
            <a:rect l="l" t="t" r="r" b="b"/>
            <a:pathLst>
              <a:path w="5863082" h="5863082">
                <a:moveTo>
                  <a:pt x="0" y="0"/>
                </a:moveTo>
                <a:lnTo>
                  <a:pt x="5863082" y="0"/>
                </a:lnTo>
                <a:lnTo>
                  <a:pt x="5863082" y="5863083"/>
                </a:lnTo>
                <a:lnTo>
                  <a:pt x="0" y="5863083"/>
                </a:lnTo>
                <a:lnTo>
                  <a:pt x="0" y="0"/>
                </a:lnTo>
                <a:close/>
              </a:path>
            </a:pathLst>
          </a:custGeom>
          <a:blipFill>
            <a:blip r:embed="rId3"/>
            <a:stretch>
              <a:fillRect/>
            </a:stretch>
          </a:blipFill>
        </p:spPr>
        <p:txBody>
          <a:bodyPr/>
          <a:lstStyle/>
          <a:p>
            <a:endParaRPr lang="fr-FR"/>
          </a:p>
        </p:txBody>
      </p:sp>
      <p:sp>
        <p:nvSpPr>
          <p:cNvPr id="25" name="TextBox 25"/>
          <p:cNvSpPr txBox="1"/>
          <p:nvPr/>
        </p:nvSpPr>
        <p:spPr>
          <a:xfrm>
            <a:off x="549230" y="990600"/>
            <a:ext cx="2620586" cy="514350"/>
          </a:xfrm>
          <a:prstGeom prst="rect">
            <a:avLst/>
          </a:prstGeom>
        </p:spPr>
        <p:txBody>
          <a:bodyPr lIns="0" tIns="0" rIns="0" bIns="0" rtlCol="0" anchor="t">
            <a:spAutoFit/>
          </a:bodyPr>
          <a:lstStyle/>
          <a:p>
            <a:pPr algn="ctr">
              <a:lnSpc>
                <a:spcPts val="1919"/>
              </a:lnSpc>
            </a:pPr>
            <a:r>
              <a:rPr lang="en-US" sz="1599" b="1" spc="-1">
                <a:solidFill>
                  <a:srgbClr val="F27100"/>
                </a:solidFill>
                <a:latin typeface="Arial MT Pro Bold"/>
                <a:ea typeface="Arial MT Pro Bold"/>
                <a:cs typeface="Arial MT Pro Bold"/>
                <a:sym typeface="Arial MT Pro Bold"/>
              </a:rPr>
              <a:t>Contexte et Environnement du Projet</a:t>
            </a:r>
          </a:p>
        </p:txBody>
      </p:sp>
      <p:sp>
        <p:nvSpPr>
          <p:cNvPr id="26" name="TextBox 26"/>
          <p:cNvSpPr txBox="1"/>
          <p:nvPr/>
        </p:nvSpPr>
        <p:spPr>
          <a:xfrm>
            <a:off x="2908386" y="990600"/>
            <a:ext cx="2748607" cy="266700"/>
          </a:xfrm>
          <a:prstGeom prst="rect">
            <a:avLst/>
          </a:prstGeom>
        </p:spPr>
        <p:txBody>
          <a:bodyPr lIns="0" tIns="0" rIns="0" bIns="0" rtlCol="0" anchor="t">
            <a:spAutoFit/>
          </a:bodyPr>
          <a:lstStyle/>
          <a:p>
            <a:pPr algn="ctr">
              <a:lnSpc>
                <a:spcPts val="1800"/>
              </a:lnSpc>
            </a:pPr>
            <a:r>
              <a:rPr lang="en-US" sz="1500" b="1">
                <a:solidFill>
                  <a:srgbClr val="000000"/>
                </a:solidFill>
                <a:latin typeface="Arial MT Pro Bold"/>
                <a:ea typeface="Arial MT Pro Bold"/>
                <a:cs typeface="Arial MT Pro Bold"/>
                <a:sym typeface="Arial MT Pro Bold"/>
              </a:rPr>
              <a:t>Problématique</a:t>
            </a:r>
          </a:p>
        </p:txBody>
      </p:sp>
      <p:sp>
        <p:nvSpPr>
          <p:cNvPr id="27" name="TextBox 27"/>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000000"/>
                </a:solidFill>
                <a:latin typeface="Arial MT Pro Bold"/>
                <a:ea typeface="Arial MT Pro Bold"/>
                <a:cs typeface="Arial MT Pro Bold"/>
                <a:sym typeface="Arial MT Pro Bold"/>
              </a:rPr>
              <a:t>Données &amp;</a:t>
            </a:r>
          </a:p>
          <a:p>
            <a:pPr algn="ctr">
              <a:lnSpc>
                <a:spcPts val="1919"/>
              </a:lnSpc>
            </a:pPr>
            <a:r>
              <a:rPr lang="en-US" sz="1599" b="1" spc="-1">
                <a:solidFill>
                  <a:srgbClr val="000000"/>
                </a:solidFill>
                <a:latin typeface="Arial MT Pro Bold"/>
                <a:ea typeface="Arial MT Pro Bold"/>
                <a:cs typeface="Arial MT Pro Bold"/>
                <a:sym typeface="Arial MT Pro Bold"/>
              </a:rPr>
              <a:t> Préparation</a:t>
            </a:r>
          </a:p>
        </p:txBody>
      </p:sp>
      <p:sp>
        <p:nvSpPr>
          <p:cNvPr id="28" name="TextBox 28"/>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000000"/>
                </a:solidFill>
                <a:latin typeface="Arial MT Pro Bold"/>
                <a:ea typeface="Arial MT Pro Bold"/>
                <a:cs typeface="Arial MT Pro Bold"/>
                <a:sym typeface="Arial MT Pro Bold"/>
              </a:rPr>
              <a:t>Méthodologie</a:t>
            </a:r>
          </a:p>
        </p:txBody>
      </p:sp>
      <p:sp>
        <p:nvSpPr>
          <p:cNvPr id="29" name="TextBox 29"/>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000000"/>
                </a:solidFill>
                <a:latin typeface="Arial MT Pro Bold"/>
                <a:ea typeface="Arial MT Pro Bold"/>
                <a:cs typeface="Arial MT Pro Bold"/>
                <a:sym typeface="Arial MT Pro Bold"/>
              </a:rPr>
              <a:t>Modélisation &amp; Évaluation</a:t>
            </a:r>
          </a:p>
        </p:txBody>
      </p:sp>
      <p:sp>
        <p:nvSpPr>
          <p:cNvPr id="30" name="TextBox 30"/>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000000"/>
                </a:solidFill>
                <a:latin typeface="Arial MT Pro Bold"/>
                <a:ea typeface="Arial MT Pro Bold"/>
                <a:cs typeface="Arial MT Pro Bold"/>
                <a:sym typeface="Arial MT Pro Bold"/>
              </a:rPr>
              <a:t> Interprétation et Recommandations</a:t>
            </a:r>
          </a:p>
        </p:txBody>
      </p:sp>
      <p:sp>
        <p:nvSpPr>
          <p:cNvPr id="31" name="TextBox 31"/>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000000"/>
                </a:solidFill>
                <a:latin typeface="Arial MT Pro Bold"/>
                <a:ea typeface="Arial MT Pro Bold"/>
                <a:cs typeface="Arial MT Pro Bold"/>
                <a:sym typeface="Arial MT Pro Bold"/>
              </a:rPr>
              <a:t>Conclusion &amp; Perspectives</a:t>
            </a:r>
          </a:p>
        </p:txBody>
      </p:sp>
      <p:sp>
        <p:nvSpPr>
          <p:cNvPr id="32" name="TextBox 32"/>
          <p:cNvSpPr txBox="1"/>
          <p:nvPr/>
        </p:nvSpPr>
        <p:spPr>
          <a:xfrm>
            <a:off x="803579" y="2968210"/>
            <a:ext cx="8934458" cy="3775967"/>
          </a:xfrm>
          <a:prstGeom prst="rect">
            <a:avLst/>
          </a:prstGeom>
        </p:spPr>
        <p:txBody>
          <a:bodyPr lIns="0" tIns="0" rIns="0" bIns="0" rtlCol="0" anchor="t">
            <a:spAutoFit/>
          </a:bodyPr>
          <a:lstStyle/>
          <a:p>
            <a:pPr algn="l">
              <a:lnSpc>
                <a:spcPts val="3801"/>
              </a:lnSpc>
              <a:spcBef>
                <a:spcPct val="0"/>
              </a:spcBef>
            </a:pPr>
            <a:r>
              <a:rPr lang="en-US" sz="2445">
                <a:solidFill>
                  <a:srgbClr val="000000"/>
                </a:solidFill>
                <a:latin typeface="Canva Sans"/>
                <a:ea typeface="Canva Sans"/>
                <a:cs typeface="Canva Sans"/>
                <a:sym typeface="Canva Sans"/>
              </a:rPr>
              <a:t>Dans un contexte de forte concurrence bancaire, marqué par l’essor des banques digitales et des fintechs, les clients disposent de nombreuses alternatives. La perte d’un client étant coûteuse, la fidélisation devient un enjeu stratégique majeur. Le Machine Learning permet d’exploiter les données clients afin de prédire le churn et d’anticiper des actions de rétention ciblées, améliorant ainsi la prise de décision.</a:t>
            </a:r>
          </a:p>
        </p:txBody>
      </p:sp>
      <p:sp>
        <p:nvSpPr>
          <p:cNvPr id="33" name="TextBox 33"/>
          <p:cNvSpPr txBox="1"/>
          <p:nvPr/>
        </p:nvSpPr>
        <p:spPr>
          <a:xfrm>
            <a:off x="17558238" y="9105900"/>
            <a:ext cx="295126" cy="614147"/>
          </a:xfrm>
          <a:prstGeom prst="rect">
            <a:avLst/>
          </a:prstGeom>
        </p:spPr>
        <p:txBody>
          <a:bodyPr lIns="0" tIns="0" rIns="0" bIns="0" rtlCol="0" anchor="t">
            <a:spAutoFit/>
          </a:bodyPr>
          <a:lstStyle/>
          <a:p>
            <a:pPr algn="ctr">
              <a:lnSpc>
                <a:spcPts val="4997"/>
              </a:lnSpc>
            </a:pPr>
            <a:r>
              <a:rPr lang="en-US" sz="3569" b="1">
                <a:solidFill>
                  <a:srgbClr val="000000"/>
                </a:solidFill>
                <a:latin typeface="Georgia Pro Bold"/>
                <a:ea typeface="Georgia Pro Bold"/>
                <a:cs typeface="Georgia Pro Bold"/>
                <a:sym typeface="Georgia Pro 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AutoShape 2"/>
          <p:cNvSpPr/>
          <p:nvPr/>
        </p:nvSpPr>
        <p:spPr>
          <a:xfrm flipV="1">
            <a:off x="373984" y="757241"/>
            <a:ext cx="17289851" cy="28571"/>
          </a:xfrm>
          <a:prstGeom prst="line">
            <a:avLst/>
          </a:prstGeom>
          <a:ln w="28575" cap="flat">
            <a:solidFill>
              <a:srgbClr val="000000">
                <a:alpha val="51765"/>
              </a:srgbClr>
            </a:solidFill>
            <a:prstDash val="solid"/>
            <a:headEnd type="none" w="sm" len="sm"/>
            <a:tailEnd type="none" w="sm" len="sm"/>
          </a:ln>
        </p:spPr>
        <p:txBody>
          <a:bodyPr/>
          <a:lstStyle/>
          <a:p>
            <a:endParaRPr lang="fr-FR"/>
          </a:p>
        </p:txBody>
      </p:sp>
      <p:grpSp>
        <p:nvGrpSpPr>
          <p:cNvPr id="3" name="Group 3"/>
          <p:cNvGrpSpPr/>
          <p:nvPr/>
        </p:nvGrpSpPr>
        <p:grpSpPr>
          <a:xfrm rot="-10800000">
            <a:off x="1462253" y="674588"/>
            <a:ext cx="485486" cy="222450"/>
            <a:chOff x="0" y="0"/>
            <a:chExt cx="647314" cy="296600"/>
          </a:xfrm>
        </p:grpSpPr>
        <p:sp>
          <p:nvSpPr>
            <p:cNvPr id="4" name="Freeform 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5" name="Freeform 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 name="Group 6"/>
          <p:cNvGrpSpPr/>
          <p:nvPr/>
        </p:nvGrpSpPr>
        <p:grpSpPr>
          <a:xfrm rot="-10800000">
            <a:off x="4039947" y="674587"/>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27100"/>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6446408" y="674588"/>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885286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11259329"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3665789"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6072250"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4" name="Freeform 24"/>
          <p:cNvSpPr/>
          <p:nvPr/>
        </p:nvSpPr>
        <p:spPr>
          <a:xfrm>
            <a:off x="7133188" y="6058319"/>
            <a:ext cx="3924846" cy="3661728"/>
          </a:xfrm>
          <a:custGeom>
            <a:avLst/>
            <a:gdLst/>
            <a:ahLst/>
            <a:cxnLst/>
            <a:rect l="l" t="t" r="r" b="b"/>
            <a:pathLst>
              <a:path w="3924846" h="3661728">
                <a:moveTo>
                  <a:pt x="0" y="0"/>
                </a:moveTo>
                <a:lnTo>
                  <a:pt x="3924846" y="0"/>
                </a:lnTo>
                <a:lnTo>
                  <a:pt x="3924846" y="3661728"/>
                </a:lnTo>
                <a:lnTo>
                  <a:pt x="0" y="3661728"/>
                </a:lnTo>
                <a:lnTo>
                  <a:pt x="0" y="0"/>
                </a:lnTo>
                <a:close/>
              </a:path>
            </a:pathLst>
          </a:custGeom>
          <a:blipFill>
            <a:blip r:embed="rId3"/>
            <a:stretch>
              <a:fillRect/>
            </a:stretch>
          </a:blipFill>
        </p:spPr>
        <p:txBody>
          <a:bodyPr/>
          <a:lstStyle/>
          <a:p>
            <a:endParaRPr lang="fr-FR"/>
          </a:p>
        </p:txBody>
      </p:sp>
      <p:sp>
        <p:nvSpPr>
          <p:cNvPr id="25" name="Freeform 25"/>
          <p:cNvSpPr/>
          <p:nvPr/>
        </p:nvSpPr>
        <p:spPr>
          <a:xfrm>
            <a:off x="483804" y="1695450"/>
            <a:ext cx="897093" cy="897093"/>
          </a:xfrm>
          <a:custGeom>
            <a:avLst/>
            <a:gdLst/>
            <a:ahLst/>
            <a:cxnLst/>
            <a:rect l="l" t="t" r="r" b="b"/>
            <a:pathLst>
              <a:path w="897093" h="897093">
                <a:moveTo>
                  <a:pt x="0" y="0"/>
                </a:moveTo>
                <a:lnTo>
                  <a:pt x="897093" y="0"/>
                </a:lnTo>
                <a:lnTo>
                  <a:pt x="897093" y="897093"/>
                </a:lnTo>
                <a:lnTo>
                  <a:pt x="0" y="897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26" name="TextBox 26"/>
          <p:cNvSpPr txBox="1"/>
          <p:nvPr/>
        </p:nvSpPr>
        <p:spPr>
          <a:xfrm>
            <a:off x="1547909" y="1914525"/>
            <a:ext cx="8234586" cy="439292"/>
          </a:xfrm>
          <a:prstGeom prst="rect">
            <a:avLst/>
          </a:prstGeom>
        </p:spPr>
        <p:txBody>
          <a:bodyPr lIns="0" tIns="0" rIns="0" bIns="0" rtlCol="0" anchor="t">
            <a:spAutoFit/>
          </a:bodyPr>
          <a:lstStyle/>
          <a:p>
            <a:pPr algn="l">
              <a:lnSpc>
                <a:spcPts val="3456"/>
              </a:lnSpc>
            </a:pPr>
            <a:r>
              <a:rPr lang="en-US" sz="2700" spc="288">
                <a:solidFill>
                  <a:srgbClr val="000000"/>
                </a:solidFill>
                <a:latin typeface="Archivo Black"/>
                <a:ea typeface="Archivo Black"/>
                <a:cs typeface="Archivo Black"/>
                <a:sym typeface="Archivo Black"/>
              </a:rPr>
              <a:t>PROBLÉMATIQUE</a:t>
            </a:r>
          </a:p>
        </p:txBody>
      </p:sp>
      <p:sp>
        <p:nvSpPr>
          <p:cNvPr id="27" name="TextBox 27"/>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000000"/>
                </a:solidFill>
                <a:latin typeface="Arial MT Pro Bold"/>
                <a:ea typeface="Arial MT Pro Bold"/>
                <a:cs typeface="Arial MT Pro Bold"/>
                <a:sym typeface="Arial MT Pro Bold"/>
              </a:rPr>
              <a:t>Contexte et Environnement du Projet</a:t>
            </a:r>
          </a:p>
        </p:txBody>
      </p:sp>
      <p:sp>
        <p:nvSpPr>
          <p:cNvPr id="28" name="TextBox 28"/>
          <p:cNvSpPr txBox="1"/>
          <p:nvPr/>
        </p:nvSpPr>
        <p:spPr>
          <a:xfrm>
            <a:off x="2908386" y="990600"/>
            <a:ext cx="2748607" cy="266700"/>
          </a:xfrm>
          <a:prstGeom prst="rect">
            <a:avLst/>
          </a:prstGeom>
        </p:spPr>
        <p:txBody>
          <a:bodyPr lIns="0" tIns="0" rIns="0" bIns="0" rtlCol="0" anchor="t">
            <a:spAutoFit/>
          </a:bodyPr>
          <a:lstStyle/>
          <a:p>
            <a:pPr algn="ctr">
              <a:lnSpc>
                <a:spcPts val="1800"/>
              </a:lnSpc>
            </a:pPr>
            <a:r>
              <a:rPr lang="en-US" sz="1500" b="1" spc="-1">
                <a:solidFill>
                  <a:srgbClr val="F27100"/>
                </a:solidFill>
                <a:latin typeface="Arial MT Pro Bold"/>
                <a:ea typeface="Arial MT Pro Bold"/>
                <a:cs typeface="Arial MT Pro Bold"/>
                <a:sym typeface="Arial MT Pro Bold"/>
              </a:rPr>
              <a:t>Problématique</a:t>
            </a:r>
          </a:p>
        </p:txBody>
      </p:sp>
      <p:sp>
        <p:nvSpPr>
          <p:cNvPr id="29" name="TextBox 29"/>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000000"/>
                </a:solidFill>
                <a:latin typeface="Arial MT Pro Bold"/>
                <a:ea typeface="Arial MT Pro Bold"/>
                <a:cs typeface="Arial MT Pro Bold"/>
                <a:sym typeface="Arial MT Pro Bold"/>
              </a:rPr>
              <a:t>Données &amp;</a:t>
            </a:r>
          </a:p>
          <a:p>
            <a:pPr algn="ctr">
              <a:lnSpc>
                <a:spcPts val="1919"/>
              </a:lnSpc>
            </a:pPr>
            <a:r>
              <a:rPr lang="en-US" sz="1599" b="1" spc="-1">
                <a:solidFill>
                  <a:srgbClr val="000000"/>
                </a:solidFill>
                <a:latin typeface="Arial MT Pro Bold"/>
                <a:ea typeface="Arial MT Pro Bold"/>
                <a:cs typeface="Arial MT Pro Bold"/>
                <a:sym typeface="Arial MT Pro Bold"/>
              </a:rPr>
              <a:t> Préparation</a:t>
            </a:r>
          </a:p>
        </p:txBody>
      </p:sp>
      <p:sp>
        <p:nvSpPr>
          <p:cNvPr id="30" name="TextBox 30"/>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000000"/>
                </a:solidFill>
                <a:latin typeface="Arial MT Pro Bold"/>
                <a:ea typeface="Arial MT Pro Bold"/>
                <a:cs typeface="Arial MT Pro Bold"/>
                <a:sym typeface="Arial MT Pro Bold"/>
              </a:rPr>
              <a:t>Méthodologie</a:t>
            </a:r>
          </a:p>
        </p:txBody>
      </p:sp>
      <p:sp>
        <p:nvSpPr>
          <p:cNvPr id="31" name="TextBox 31"/>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000000"/>
                </a:solidFill>
                <a:latin typeface="Arial MT Pro Bold"/>
                <a:ea typeface="Arial MT Pro Bold"/>
                <a:cs typeface="Arial MT Pro Bold"/>
                <a:sym typeface="Arial MT Pro Bold"/>
              </a:rPr>
              <a:t>Modélisation &amp; Évaluation</a:t>
            </a:r>
          </a:p>
        </p:txBody>
      </p:sp>
      <p:sp>
        <p:nvSpPr>
          <p:cNvPr id="32" name="TextBox 32"/>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000000"/>
                </a:solidFill>
                <a:latin typeface="Arial MT Pro Bold"/>
                <a:ea typeface="Arial MT Pro Bold"/>
                <a:cs typeface="Arial MT Pro Bold"/>
                <a:sym typeface="Arial MT Pro Bold"/>
              </a:rPr>
              <a:t> Interprétation et Recommandations</a:t>
            </a:r>
          </a:p>
        </p:txBody>
      </p:sp>
      <p:sp>
        <p:nvSpPr>
          <p:cNvPr id="33" name="TextBox 33"/>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000000"/>
                </a:solidFill>
                <a:latin typeface="Arial MT Pro Bold"/>
                <a:ea typeface="Arial MT Pro Bold"/>
                <a:cs typeface="Arial MT Pro Bold"/>
                <a:sym typeface="Arial MT Pro Bold"/>
              </a:rPr>
              <a:t>Conclusion &amp; Perspectives</a:t>
            </a:r>
          </a:p>
        </p:txBody>
      </p:sp>
      <p:sp>
        <p:nvSpPr>
          <p:cNvPr id="34" name="TextBox 34"/>
          <p:cNvSpPr txBox="1"/>
          <p:nvPr/>
        </p:nvSpPr>
        <p:spPr>
          <a:xfrm>
            <a:off x="17558238" y="9105900"/>
            <a:ext cx="295126" cy="614147"/>
          </a:xfrm>
          <a:prstGeom prst="rect">
            <a:avLst/>
          </a:prstGeom>
        </p:spPr>
        <p:txBody>
          <a:bodyPr lIns="0" tIns="0" rIns="0" bIns="0" rtlCol="0" anchor="t">
            <a:spAutoFit/>
          </a:bodyPr>
          <a:lstStyle/>
          <a:p>
            <a:pPr algn="ctr">
              <a:lnSpc>
                <a:spcPts val="4997"/>
              </a:lnSpc>
            </a:pPr>
            <a:r>
              <a:rPr lang="en-US" sz="3569" b="1">
                <a:solidFill>
                  <a:srgbClr val="000000"/>
                </a:solidFill>
                <a:latin typeface="Georgia Pro Bold"/>
                <a:ea typeface="Georgia Pro Bold"/>
                <a:cs typeface="Georgia Pro Bold"/>
                <a:sym typeface="Georgia Pro Bold"/>
              </a:rPr>
              <a:t>4</a:t>
            </a:r>
          </a:p>
        </p:txBody>
      </p:sp>
      <p:sp>
        <p:nvSpPr>
          <p:cNvPr id="35" name="TextBox 35"/>
          <p:cNvSpPr txBox="1"/>
          <p:nvPr/>
        </p:nvSpPr>
        <p:spPr>
          <a:xfrm>
            <a:off x="3351851" y="4038600"/>
            <a:ext cx="11487520" cy="1104900"/>
          </a:xfrm>
          <a:prstGeom prst="rect">
            <a:avLst/>
          </a:prstGeom>
        </p:spPr>
        <p:txBody>
          <a:bodyPr lIns="0" tIns="0" rIns="0" bIns="0" rtlCol="0" anchor="t">
            <a:spAutoFit/>
          </a:bodyPr>
          <a:lstStyle/>
          <a:p>
            <a:pPr algn="ctr">
              <a:lnSpc>
                <a:spcPts val="2940"/>
              </a:lnSpc>
              <a:spcBef>
                <a:spcPct val="0"/>
              </a:spcBef>
            </a:pPr>
            <a:r>
              <a:rPr lang="en-US" sz="2450" spc="-1">
                <a:solidFill>
                  <a:srgbClr val="000000"/>
                </a:solidFill>
                <a:latin typeface="Canva Sans"/>
                <a:ea typeface="Canva Sans"/>
                <a:cs typeface="Canva Sans"/>
                <a:sym typeface="Canva Sans"/>
              </a:rPr>
              <a:t>Question centrale :</a:t>
            </a:r>
          </a:p>
          <a:p>
            <a:pPr algn="ctr">
              <a:lnSpc>
                <a:spcPts val="2940"/>
              </a:lnSpc>
              <a:spcBef>
                <a:spcPct val="0"/>
              </a:spcBef>
            </a:pPr>
            <a:r>
              <a:rPr lang="en-US" sz="2450" spc="-1">
                <a:solidFill>
                  <a:srgbClr val="000000"/>
                </a:solidFill>
                <a:latin typeface="Canva Sans"/>
                <a:ea typeface="Canva Sans"/>
                <a:cs typeface="Canva Sans"/>
                <a:sym typeface="Canva Sans"/>
              </a:rPr>
              <a:t>Comment prédire les clients susceptibles de quitter la banque afin d’anticiper le churn et améliorer la rétention client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600176" y="1937666"/>
            <a:ext cx="773209" cy="773209"/>
          </a:xfrm>
          <a:custGeom>
            <a:avLst/>
            <a:gdLst/>
            <a:ahLst/>
            <a:cxnLst/>
            <a:rect l="l" t="t" r="r" b="b"/>
            <a:pathLst>
              <a:path w="773209" h="773209">
                <a:moveTo>
                  <a:pt x="0" y="0"/>
                </a:moveTo>
                <a:lnTo>
                  <a:pt x="773208" y="0"/>
                </a:lnTo>
                <a:lnTo>
                  <a:pt x="773208" y="773208"/>
                </a:lnTo>
                <a:lnTo>
                  <a:pt x="0" y="7732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3" name="Group 3"/>
          <p:cNvGrpSpPr/>
          <p:nvPr/>
        </p:nvGrpSpPr>
        <p:grpSpPr>
          <a:xfrm>
            <a:off x="3272287" y="3276911"/>
            <a:ext cx="5501898" cy="2381250"/>
            <a:chOff x="0" y="0"/>
            <a:chExt cx="2888979" cy="1250365"/>
          </a:xfrm>
        </p:grpSpPr>
        <p:sp>
          <p:nvSpPr>
            <p:cNvPr id="4" name="Freeform 4"/>
            <p:cNvSpPr/>
            <p:nvPr/>
          </p:nvSpPr>
          <p:spPr>
            <a:xfrm>
              <a:off x="0" y="0"/>
              <a:ext cx="2888979" cy="1250365"/>
            </a:xfrm>
            <a:custGeom>
              <a:avLst/>
              <a:gdLst/>
              <a:ahLst/>
              <a:cxnLst/>
              <a:rect l="l" t="t" r="r" b="b"/>
              <a:pathLst>
                <a:path w="2888979" h="1250365">
                  <a:moveTo>
                    <a:pt x="39400" y="0"/>
                  </a:moveTo>
                  <a:lnTo>
                    <a:pt x="2849579" y="0"/>
                  </a:lnTo>
                  <a:cubicBezTo>
                    <a:pt x="2860028" y="0"/>
                    <a:pt x="2870050" y="4151"/>
                    <a:pt x="2877439" y="11540"/>
                  </a:cubicBezTo>
                  <a:cubicBezTo>
                    <a:pt x="2884828" y="18929"/>
                    <a:pt x="2888979" y="28950"/>
                    <a:pt x="2888979" y="39400"/>
                  </a:cubicBezTo>
                  <a:lnTo>
                    <a:pt x="2888979" y="1210965"/>
                  </a:lnTo>
                  <a:cubicBezTo>
                    <a:pt x="2888979" y="1221415"/>
                    <a:pt x="2884828" y="1231436"/>
                    <a:pt x="2877439" y="1238825"/>
                  </a:cubicBezTo>
                  <a:cubicBezTo>
                    <a:pt x="2870050" y="1246214"/>
                    <a:pt x="2860028" y="1250365"/>
                    <a:pt x="2849579" y="1250365"/>
                  </a:cubicBezTo>
                  <a:lnTo>
                    <a:pt x="39400" y="1250365"/>
                  </a:lnTo>
                  <a:cubicBezTo>
                    <a:pt x="28950" y="1250365"/>
                    <a:pt x="18929" y="1246214"/>
                    <a:pt x="11540" y="1238825"/>
                  </a:cubicBezTo>
                  <a:cubicBezTo>
                    <a:pt x="4151" y="1231436"/>
                    <a:pt x="0" y="1221415"/>
                    <a:pt x="0" y="1210965"/>
                  </a:cubicBezTo>
                  <a:lnTo>
                    <a:pt x="0" y="39400"/>
                  </a:lnTo>
                  <a:cubicBezTo>
                    <a:pt x="0" y="28950"/>
                    <a:pt x="4151" y="18929"/>
                    <a:pt x="11540" y="11540"/>
                  </a:cubicBezTo>
                  <a:cubicBezTo>
                    <a:pt x="18929" y="4151"/>
                    <a:pt x="28950" y="0"/>
                    <a:pt x="39400" y="0"/>
                  </a:cubicBezTo>
                  <a:close/>
                </a:path>
              </a:pathLst>
            </a:custGeom>
            <a:solidFill>
              <a:srgbClr val="E9EBF4"/>
            </a:solidFill>
          </p:spPr>
          <p:txBody>
            <a:bodyPr/>
            <a:lstStyle/>
            <a:p>
              <a:endParaRPr lang="fr-FR"/>
            </a:p>
          </p:txBody>
        </p:sp>
        <p:sp>
          <p:nvSpPr>
            <p:cNvPr id="5" name="TextBox 5"/>
            <p:cNvSpPr txBox="1"/>
            <p:nvPr/>
          </p:nvSpPr>
          <p:spPr>
            <a:xfrm>
              <a:off x="0" y="-47625"/>
              <a:ext cx="2888979" cy="1297990"/>
            </a:xfrm>
            <a:prstGeom prst="rect">
              <a:avLst/>
            </a:prstGeom>
          </p:spPr>
          <p:txBody>
            <a:bodyPr lIns="50800" tIns="50800" rIns="50800" bIns="50800" rtlCol="0" anchor="ctr"/>
            <a:lstStyle/>
            <a:p>
              <a:pPr algn="ctr">
                <a:lnSpc>
                  <a:spcPts val="2488"/>
                </a:lnSpc>
              </a:pPr>
              <a:endParaRPr/>
            </a:p>
          </p:txBody>
        </p:sp>
      </p:grpSp>
      <p:grpSp>
        <p:nvGrpSpPr>
          <p:cNvPr id="6" name="Group 6"/>
          <p:cNvGrpSpPr/>
          <p:nvPr/>
        </p:nvGrpSpPr>
        <p:grpSpPr>
          <a:xfrm>
            <a:off x="3272287" y="3186354"/>
            <a:ext cx="5501898" cy="2381250"/>
            <a:chOff x="0" y="0"/>
            <a:chExt cx="2888979" cy="1250365"/>
          </a:xfrm>
        </p:grpSpPr>
        <p:sp>
          <p:nvSpPr>
            <p:cNvPr id="7" name="Freeform 7"/>
            <p:cNvSpPr/>
            <p:nvPr/>
          </p:nvSpPr>
          <p:spPr>
            <a:xfrm>
              <a:off x="0" y="0"/>
              <a:ext cx="2888979" cy="1250365"/>
            </a:xfrm>
            <a:custGeom>
              <a:avLst/>
              <a:gdLst/>
              <a:ahLst/>
              <a:cxnLst/>
              <a:rect l="l" t="t" r="r" b="b"/>
              <a:pathLst>
                <a:path w="2888979" h="1250365">
                  <a:moveTo>
                    <a:pt x="39400" y="0"/>
                  </a:moveTo>
                  <a:lnTo>
                    <a:pt x="2849579" y="0"/>
                  </a:lnTo>
                  <a:cubicBezTo>
                    <a:pt x="2860028" y="0"/>
                    <a:pt x="2870050" y="4151"/>
                    <a:pt x="2877439" y="11540"/>
                  </a:cubicBezTo>
                  <a:cubicBezTo>
                    <a:pt x="2884828" y="18929"/>
                    <a:pt x="2888979" y="28950"/>
                    <a:pt x="2888979" y="39400"/>
                  </a:cubicBezTo>
                  <a:lnTo>
                    <a:pt x="2888979" y="1210965"/>
                  </a:lnTo>
                  <a:cubicBezTo>
                    <a:pt x="2888979" y="1221415"/>
                    <a:pt x="2884828" y="1231436"/>
                    <a:pt x="2877439" y="1238825"/>
                  </a:cubicBezTo>
                  <a:cubicBezTo>
                    <a:pt x="2870050" y="1246214"/>
                    <a:pt x="2860028" y="1250365"/>
                    <a:pt x="2849579" y="1250365"/>
                  </a:cubicBezTo>
                  <a:lnTo>
                    <a:pt x="39400" y="1250365"/>
                  </a:lnTo>
                  <a:cubicBezTo>
                    <a:pt x="28950" y="1250365"/>
                    <a:pt x="18929" y="1246214"/>
                    <a:pt x="11540" y="1238825"/>
                  </a:cubicBezTo>
                  <a:cubicBezTo>
                    <a:pt x="4151" y="1231436"/>
                    <a:pt x="0" y="1221415"/>
                    <a:pt x="0" y="1210965"/>
                  </a:cubicBezTo>
                  <a:lnTo>
                    <a:pt x="0" y="39400"/>
                  </a:lnTo>
                  <a:cubicBezTo>
                    <a:pt x="0" y="28950"/>
                    <a:pt x="4151" y="18929"/>
                    <a:pt x="11540" y="11540"/>
                  </a:cubicBezTo>
                  <a:cubicBezTo>
                    <a:pt x="18929" y="4151"/>
                    <a:pt x="28950" y="0"/>
                    <a:pt x="39400" y="0"/>
                  </a:cubicBezTo>
                  <a:close/>
                </a:path>
              </a:pathLst>
            </a:custGeom>
            <a:solidFill>
              <a:srgbClr val="FCFDFE"/>
            </a:solidFill>
          </p:spPr>
          <p:txBody>
            <a:bodyPr/>
            <a:lstStyle/>
            <a:p>
              <a:endParaRPr lang="fr-FR"/>
            </a:p>
          </p:txBody>
        </p:sp>
        <p:sp>
          <p:nvSpPr>
            <p:cNvPr id="8" name="TextBox 8"/>
            <p:cNvSpPr txBox="1"/>
            <p:nvPr/>
          </p:nvSpPr>
          <p:spPr>
            <a:xfrm>
              <a:off x="0" y="-47625"/>
              <a:ext cx="2888979" cy="1297990"/>
            </a:xfrm>
            <a:prstGeom prst="rect">
              <a:avLst/>
            </a:prstGeom>
          </p:spPr>
          <p:txBody>
            <a:bodyPr lIns="50800" tIns="50800" rIns="50800" bIns="50800" rtlCol="0" anchor="ctr"/>
            <a:lstStyle/>
            <a:p>
              <a:pPr algn="ctr">
                <a:lnSpc>
                  <a:spcPts val="2488"/>
                </a:lnSpc>
              </a:pPr>
              <a:endParaRPr/>
            </a:p>
          </p:txBody>
        </p:sp>
      </p:grpSp>
      <p:grpSp>
        <p:nvGrpSpPr>
          <p:cNvPr id="9" name="Group 9"/>
          <p:cNvGrpSpPr/>
          <p:nvPr/>
        </p:nvGrpSpPr>
        <p:grpSpPr>
          <a:xfrm>
            <a:off x="3272287" y="6562512"/>
            <a:ext cx="5501898" cy="2381250"/>
            <a:chOff x="0" y="0"/>
            <a:chExt cx="2888979" cy="1250365"/>
          </a:xfrm>
        </p:grpSpPr>
        <p:sp>
          <p:nvSpPr>
            <p:cNvPr id="10" name="Freeform 10"/>
            <p:cNvSpPr/>
            <p:nvPr/>
          </p:nvSpPr>
          <p:spPr>
            <a:xfrm>
              <a:off x="0" y="0"/>
              <a:ext cx="2888979" cy="1250365"/>
            </a:xfrm>
            <a:custGeom>
              <a:avLst/>
              <a:gdLst/>
              <a:ahLst/>
              <a:cxnLst/>
              <a:rect l="l" t="t" r="r" b="b"/>
              <a:pathLst>
                <a:path w="2888979" h="1250365">
                  <a:moveTo>
                    <a:pt x="39400" y="0"/>
                  </a:moveTo>
                  <a:lnTo>
                    <a:pt x="2849579" y="0"/>
                  </a:lnTo>
                  <a:cubicBezTo>
                    <a:pt x="2860028" y="0"/>
                    <a:pt x="2870050" y="4151"/>
                    <a:pt x="2877439" y="11540"/>
                  </a:cubicBezTo>
                  <a:cubicBezTo>
                    <a:pt x="2884828" y="18929"/>
                    <a:pt x="2888979" y="28950"/>
                    <a:pt x="2888979" y="39400"/>
                  </a:cubicBezTo>
                  <a:lnTo>
                    <a:pt x="2888979" y="1210965"/>
                  </a:lnTo>
                  <a:cubicBezTo>
                    <a:pt x="2888979" y="1221415"/>
                    <a:pt x="2884828" y="1231436"/>
                    <a:pt x="2877439" y="1238825"/>
                  </a:cubicBezTo>
                  <a:cubicBezTo>
                    <a:pt x="2870050" y="1246214"/>
                    <a:pt x="2860028" y="1250365"/>
                    <a:pt x="2849579" y="1250365"/>
                  </a:cubicBezTo>
                  <a:lnTo>
                    <a:pt x="39400" y="1250365"/>
                  </a:lnTo>
                  <a:cubicBezTo>
                    <a:pt x="28950" y="1250365"/>
                    <a:pt x="18929" y="1246214"/>
                    <a:pt x="11540" y="1238825"/>
                  </a:cubicBezTo>
                  <a:cubicBezTo>
                    <a:pt x="4151" y="1231436"/>
                    <a:pt x="0" y="1221415"/>
                    <a:pt x="0" y="1210965"/>
                  </a:cubicBezTo>
                  <a:lnTo>
                    <a:pt x="0" y="39400"/>
                  </a:lnTo>
                  <a:cubicBezTo>
                    <a:pt x="0" y="28950"/>
                    <a:pt x="4151" y="18929"/>
                    <a:pt x="11540" y="11540"/>
                  </a:cubicBezTo>
                  <a:cubicBezTo>
                    <a:pt x="18929" y="4151"/>
                    <a:pt x="28950" y="0"/>
                    <a:pt x="39400" y="0"/>
                  </a:cubicBezTo>
                  <a:close/>
                </a:path>
              </a:pathLst>
            </a:custGeom>
            <a:solidFill>
              <a:srgbClr val="E9EBF4"/>
            </a:solidFill>
          </p:spPr>
          <p:txBody>
            <a:bodyPr/>
            <a:lstStyle/>
            <a:p>
              <a:endParaRPr lang="fr-FR"/>
            </a:p>
          </p:txBody>
        </p:sp>
        <p:sp>
          <p:nvSpPr>
            <p:cNvPr id="11" name="TextBox 11"/>
            <p:cNvSpPr txBox="1"/>
            <p:nvPr/>
          </p:nvSpPr>
          <p:spPr>
            <a:xfrm>
              <a:off x="0" y="-47625"/>
              <a:ext cx="2888979" cy="1297990"/>
            </a:xfrm>
            <a:prstGeom prst="rect">
              <a:avLst/>
            </a:prstGeom>
          </p:spPr>
          <p:txBody>
            <a:bodyPr lIns="50800" tIns="50800" rIns="50800" bIns="50800" rtlCol="0" anchor="ctr"/>
            <a:lstStyle/>
            <a:p>
              <a:pPr algn="ctr">
                <a:lnSpc>
                  <a:spcPts val="2488"/>
                </a:lnSpc>
              </a:pPr>
              <a:endParaRPr/>
            </a:p>
          </p:txBody>
        </p:sp>
      </p:grpSp>
      <p:grpSp>
        <p:nvGrpSpPr>
          <p:cNvPr id="12" name="Group 12"/>
          <p:cNvGrpSpPr/>
          <p:nvPr/>
        </p:nvGrpSpPr>
        <p:grpSpPr>
          <a:xfrm>
            <a:off x="3272287" y="6471955"/>
            <a:ext cx="5501898" cy="2381250"/>
            <a:chOff x="0" y="0"/>
            <a:chExt cx="2888979" cy="1250365"/>
          </a:xfrm>
        </p:grpSpPr>
        <p:sp>
          <p:nvSpPr>
            <p:cNvPr id="13" name="Freeform 13"/>
            <p:cNvSpPr/>
            <p:nvPr/>
          </p:nvSpPr>
          <p:spPr>
            <a:xfrm>
              <a:off x="0" y="0"/>
              <a:ext cx="2888979" cy="1250365"/>
            </a:xfrm>
            <a:custGeom>
              <a:avLst/>
              <a:gdLst/>
              <a:ahLst/>
              <a:cxnLst/>
              <a:rect l="l" t="t" r="r" b="b"/>
              <a:pathLst>
                <a:path w="2888979" h="1250365">
                  <a:moveTo>
                    <a:pt x="39400" y="0"/>
                  </a:moveTo>
                  <a:lnTo>
                    <a:pt x="2849579" y="0"/>
                  </a:lnTo>
                  <a:cubicBezTo>
                    <a:pt x="2860028" y="0"/>
                    <a:pt x="2870050" y="4151"/>
                    <a:pt x="2877439" y="11540"/>
                  </a:cubicBezTo>
                  <a:cubicBezTo>
                    <a:pt x="2884828" y="18929"/>
                    <a:pt x="2888979" y="28950"/>
                    <a:pt x="2888979" y="39400"/>
                  </a:cubicBezTo>
                  <a:lnTo>
                    <a:pt x="2888979" y="1210965"/>
                  </a:lnTo>
                  <a:cubicBezTo>
                    <a:pt x="2888979" y="1221415"/>
                    <a:pt x="2884828" y="1231436"/>
                    <a:pt x="2877439" y="1238825"/>
                  </a:cubicBezTo>
                  <a:cubicBezTo>
                    <a:pt x="2870050" y="1246214"/>
                    <a:pt x="2860028" y="1250365"/>
                    <a:pt x="2849579" y="1250365"/>
                  </a:cubicBezTo>
                  <a:lnTo>
                    <a:pt x="39400" y="1250365"/>
                  </a:lnTo>
                  <a:cubicBezTo>
                    <a:pt x="28950" y="1250365"/>
                    <a:pt x="18929" y="1246214"/>
                    <a:pt x="11540" y="1238825"/>
                  </a:cubicBezTo>
                  <a:cubicBezTo>
                    <a:pt x="4151" y="1231436"/>
                    <a:pt x="0" y="1221415"/>
                    <a:pt x="0" y="1210965"/>
                  </a:cubicBezTo>
                  <a:lnTo>
                    <a:pt x="0" y="39400"/>
                  </a:lnTo>
                  <a:cubicBezTo>
                    <a:pt x="0" y="28950"/>
                    <a:pt x="4151" y="18929"/>
                    <a:pt x="11540" y="11540"/>
                  </a:cubicBezTo>
                  <a:cubicBezTo>
                    <a:pt x="18929" y="4151"/>
                    <a:pt x="28950" y="0"/>
                    <a:pt x="39400" y="0"/>
                  </a:cubicBezTo>
                  <a:close/>
                </a:path>
              </a:pathLst>
            </a:custGeom>
            <a:solidFill>
              <a:srgbClr val="FCFDFE"/>
            </a:solidFill>
          </p:spPr>
          <p:txBody>
            <a:bodyPr/>
            <a:lstStyle/>
            <a:p>
              <a:endParaRPr lang="fr-FR"/>
            </a:p>
          </p:txBody>
        </p:sp>
        <p:sp>
          <p:nvSpPr>
            <p:cNvPr id="14" name="TextBox 14"/>
            <p:cNvSpPr txBox="1"/>
            <p:nvPr/>
          </p:nvSpPr>
          <p:spPr>
            <a:xfrm>
              <a:off x="0" y="-47625"/>
              <a:ext cx="2888979" cy="1297990"/>
            </a:xfrm>
            <a:prstGeom prst="rect">
              <a:avLst/>
            </a:prstGeom>
          </p:spPr>
          <p:txBody>
            <a:bodyPr lIns="50800" tIns="50800" rIns="50800" bIns="50800" rtlCol="0" anchor="ctr"/>
            <a:lstStyle/>
            <a:p>
              <a:pPr algn="ctr">
                <a:lnSpc>
                  <a:spcPts val="2488"/>
                </a:lnSpc>
              </a:pPr>
              <a:endParaRPr/>
            </a:p>
          </p:txBody>
        </p:sp>
      </p:grpSp>
      <p:sp>
        <p:nvSpPr>
          <p:cNvPr id="15" name="TextBox 15"/>
          <p:cNvSpPr txBox="1"/>
          <p:nvPr/>
        </p:nvSpPr>
        <p:spPr>
          <a:xfrm>
            <a:off x="3575311" y="7957106"/>
            <a:ext cx="3939964" cy="304165"/>
          </a:xfrm>
          <a:prstGeom prst="rect">
            <a:avLst/>
          </a:prstGeom>
        </p:spPr>
        <p:txBody>
          <a:bodyPr lIns="0" tIns="0" rIns="0" bIns="0" rtlCol="0" anchor="t">
            <a:spAutoFit/>
          </a:bodyPr>
          <a:lstStyle/>
          <a:p>
            <a:pPr algn="l">
              <a:lnSpc>
                <a:spcPts val="2450"/>
              </a:lnSpc>
            </a:pPr>
            <a:r>
              <a:rPr lang="en-US" sz="2100" b="1">
                <a:solidFill>
                  <a:srgbClr val="041F60"/>
                </a:solidFill>
                <a:latin typeface="Gotham Bold"/>
                <a:ea typeface="Gotham Bold"/>
                <a:cs typeface="Gotham Bold"/>
                <a:sym typeface="Gotham Bold"/>
              </a:rPr>
              <a:t>Évaluer la performance</a:t>
            </a:r>
          </a:p>
        </p:txBody>
      </p:sp>
      <p:grpSp>
        <p:nvGrpSpPr>
          <p:cNvPr id="16" name="Group 16"/>
          <p:cNvGrpSpPr/>
          <p:nvPr/>
        </p:nvGrpSpPr>
        <p:grpSpPr>
          <a:xfrm>
            <a:off x="9513815" y="3276911"/>
            <a:ext cx="5501898" cy="2381250"/>
            <a:chOff x="0" y="0"/>
            <a:chExt cx="2888979" cy="1250365"/>
          </a:xfrm>
        </p:grpSpPr>
        <p:sp>
          <p:nvSpPr>
            <p:cNvPr id="17" name="Freeform 17"/>
            <p:cNvSpPr/>
            <p:nvPr/>
          </p:nvSpPr>
          <p:spPr>
            <a:xfrm>
              <a:off x="0" y="0"/>
              <a:ext cx="2888979" cy="1250365"/>
            </a:xfrm>
            <a:custGeom>
              <a:avLst/>
              <a:gdLst/>
              <a:ahLst/>
              <a:cxnLst/>
              <a:rect l="l" t="t" r="r" b="b"/>
              <a:pathLst>
                <a:path w="2888979" h="1250365">
                  <a:moveTo>
                    <a:pt x="39400" y="0"/>
                  </a:moveTo>
                  <a:lnTo>
                    <a:pt x="2849579" y="0"/>
                  </a:lnTo>
                  <a:cubicBezTo>
                    <a:pt x="2860028" y="0"/>
                    <a:pt x="2870050" y="4151"/>
                    <a:pt x="2877439" y="11540"/>
                  </a:cubicBezTo>
                  <a:cubicBezTo>
                    <a:pt x="2884828" y="18929"/>
                    <a:pt x="2888979" y="28950"/>
                    <a:pt x="2888979" y="39400"/>
                  </a:cubicBezTo>
                  <a:lnTo>
                    <a:pt x="2888979" y="1210965"/>
                  </a:lnTo>
                  <a:cubicBezTo>
                    <a:pt x="2888979" y="1221415"/>
                    <a:pt x="2884828" y="1231436"/>
                    <a:pt x="2877439" y="1238825"/>
                  </a:cubicBezTo>
                  <a:cubicBezTo>
                    <a:pt x="2870050" y="1246214"/>
                    <a:pt x="2860028" y="1250365"/>
                    <a:pt x="2849579" y="1250365"/>
                  </a:cubicBezTo>
                  <a:lnTo>
                    <a:pt x="39400" y="1250365"/>
                  </a:lnTo>
                  <a:cubicBezTo>
                    <a:pt x="28950" y="1250365"/>
                    <a:pt x="18929" y="1246214"/>
                    <a:pt x="11540" y="1238825"/>
                  </a:cubicBezTo>
                  <a:cubicBezTo>
                    <a:pt x="4151" y="1231436"/>
                    <a:pt x="0" y="1221415"/>
                    <a:pt x="0" y="1210965"/>
                  </a:cubicBezTo>
                  <a:lnTo>
                    <a:pt x="0" y="39400"/>
                  </a:lnTo>
                  <a:cubicBezTo>
                    <a:pt x="0" y="28950"/>
                    <a:pt x="4151" y="18929"/>
                    <a:pt x="11540" y="11540"/>
                  </a:cubicBezTo>
                  <a:cubicBezTo>
                    <a:pt x="18929" y="4151"/>
                    <a:pt x="28950" y="0"/>
                    <a:pt x="39400" y="0"/>
                  </a:cubicBezTo>
                  <a:close/>
                </a:path>
              </a:pathLst>
            </a:custGeom>
            <a:solidFill>
              <a:srgbClr val="E9EBF4"/>
            </a:solidFill>
          </p:spPr>
          <p:txBody>
            <a:bodyPr/>
            <a:lstStyle/>
            <a:p>
              <a:endParaRPr lang="fr-FR"/>
            </a:p>
          </p:txBody>
        </p:sp>
        <p:sp>
          <p:nvSpPr>
            <p:cNvPr id="18" name="TextBox 18"/>
            <p:cNvSpPr txBox="1"/>
            <p:nvPr/>
          </p:nvSpPr>
          <p:spPr>
            <a:xfrm>
              <a:off x="0" y="-47625"/>
              <a:ext cx="2888979" cy="1297990"/>
            </a:xfrm>
            <a:prstGeom prst="rect">
              <a:avLst/>
            </a:prstGeom>
          </p:spPr>
          <p:txBody>
            <a:bodyPr lIns="50800" tIns="50800" rIns="50800" bIns="50800" rtlCol="0" anchor="ctr"/>
            <a:lstStyle/>
            <a:p>
              <a:pPr algn="ctr">
                <a:lnSpc>
                  <a:spcPts val="2488"/>
                </a:lnSpc>
              </a:pPr>
              <a:endParaRPr/>
            </a:p>
          </p:txBody>
        </p:sp>
      </p:grpSp>
      <p:grpSp>
        <p:nvGrpSpPr>
          <p:cNvPr id="19" name="Group 19"/>
          <p:cNvGrpSpPr/>
          <p:nvPr/>
        </p:nvGrpSpPr>
        <p:grpSpPr>
          <a:xfrm>
            <a:off x="9513815" y="3186354"/>
            <a:ext cx="5501898" cy="2381250"/>
            <a:chOff x="0" y="0"/>
            <a:chExt cx="2888979" cy="1250365"/>
          </a:xfrm>
        </p:grpSpPr>
        <p:sp>
          <p:nvSpPr>
            <p:cNvPr id="20" name="Freeform 20"/>
            <p:cNvSpPr/>
            <p:nvPr/>
          </p:nvSpPr>
          <p:spPr>
            <a:xfrm>
              <a:off x="0" y="0"/>
              <a:ext cx="2888979" cy="1250365"/>
            </a:xfrm>
            <a:custGeom>
              <a:avLst/>
              <a:gdLst/>
              <a:ahLst/>
              <a:cxnLst/>
              <a:rect l="l" t="t" r="r" b="b"/>
              <a:pathLst>
                <a:path w="2888979" h="1250365">
                  <a:moveTo>
                    <a:pt x="39400" y="0"/>
                  </a:moveTo>
                  <a:lnTo>
                    <a:pt x="2849579" y="0"/>
                  </a:lnTo>
                  <a:cubicBezTo>
                    <a:pt x="2860028" y="0"/>
                    <a:pt x="2870050" y="4151"/>
                    <a:pt x="2877439" y="11540"/>
                  </a:cubicBezTo>
                  <a:cubicBezTo>
                    <a:pt x="2884828" y="18929"/>
                    <a:pt x="2888979" y="28950"/>
                    <a:pt x="2888979" y="39400"/>
                  </a:cubicBezTo>
                  <a:lnTo>
                    <a:pt x="2888979" y="1210965"/>
                  </a:lnTo>
                  <a:cubicBezTo>
                    <a:pt x="2888979" y="1221415"/>
                    <a:pt x="2884828" y="1231436"/>
                    <a:pt x="2877439" y="1238825"/>
                  </a:cubicBezTo>
                  <a:cubicBezTo>
                    <a:pt x="2870050" y="1246214"/>
                    <a:pt x="2860028" y="1250365"/>
                    <a:pt x="2849579" y="1250365"/>
                  </a:cubicBezTo>
                  <a:lnTo>
                    <a:pt x="39400" y="1250365"/>
                  </a:lnTo>
                  <a:cubicBezTo>
                    <a:pt x="28950" y="1250365"/>
                    <a:pt x="18929" y="1246214"/>
                    <a:pt x="11540" y="1238825"/>
                  </a:cubicBezTo>
                  <a:cubicBezTo>
                    <a:pt x="4151" y="1231436"/>
                    <a:pt x="0" y="1221415"/>
                    <a:pt x="0" y="1210965"/>
                  </a:cubicBezTo>
                  <a:lnTo>
                    <a:pt x="0" y="39400"/>
                  </a:lnTo>
                  <a:cubicBezTo>
                    <a:pt x="0" y="28950"/>
                    <a:pt x="4151" y="18929"/>
                    <a:pt x="11540" y="11540"/>
                  </a:cubicBezTo>
                  <a:cubicBezTo>
                    <a:pt x="18929" y="4151"/>
                    <a:pt x="28950" y="0"/>
                    <a:pt x="39400" y="0"/>
                  </a:cubicBezTo>
                  <a:close/>
                </a:path>
              </a:pathLst>
            </a:custGeom>
            <a:solidFill>
              <a:srgbClr val="FCFDFE"/>
            </a:solidFill>
          </p:spPr>
          <p:txBody>
            <a:bodyPr/>
            <a:lstStyle/>
            <a:p>
              <a:endParaRPr lang="fr-FR"/>
            </a:p>
          </p:txBody>
        </p:sp>
        <p:sp>
          <p:nvSpPr>
            <p:cNvPr id="21" name="TextBox 21"/>
            <p:cNvSpPr txBox="1"/>
            <p:nvPr/>
          </p:nvSpPr>
          <p:spPr>
            <a:xfrm>
              <a:off x="0" y="-47625"/>
              <a:ext cx="2888979" cy="1297990"/>
            </a:xfrm>
            <a:prstGeom prst="rect">
              <a:avLst/>
            </a:prstGeom>
          </p:spPr>
          <p:txBody>
            <a:bodyPr lIns="50800" tIns="50800" rIns="50800" bIns="50800" rtlCol="0" anchor="ctr"/>
            <a:lstStyle/>
            <a:p>
              <a:pPr algn="ctr">
                <a:lnSpc>
                  <a:spcPts val="2488"/>
                </a:lnSpc>
              </a:pPr>
              <a:endParaRPr/>
            </a:p>
          </p:txBody>
        </p:sp>
      </p:grpSp>
      <p:grpSp>
        <p:nvGrpSpPr>
          <p:cNvPr id="22" name="Group 22"/>
          <p:cNvGrpSpPr/>
          <p:nvPr/>
        </p:nvGrpSpPr>
        <p:grpSpPr>
          <a:xfrm>
            <a:off x="9513815" y="6562512"/>
            <a:ext cx="5501898" cy="2381250"/>
            <a:chOff x="0" y="0"/>
            <a:chExt cx="2888979" cy="1250365"/>
          </a:xfrm>
        </p:grpSpPr>
        <p:sp>
          <p:nvSpPr>
            <p:cNvPr id="23" name="Freeform 23"/>
            <p:cNvSpPr/>
            <p:nvPr/>
          </p:nvSpPr>
          <p:spPr>
            <a:xfrm>
              <a:off x="0" y="0"/>
              <a:ext cx="2888979" cy="1250365"/>
            </a:xfrm>
            <a:custGeom>
              <a:avLst/>
              <a:gdLst/>
              <a:ahLst/>
              <a:cxnLst/>
              <a:rect l="l" t="t" r="r" b="b"/>
              <a:pathLst>
                <a:path w="2888979" h="1250365">
                  <a:moveTo>
                    <a:pt x="39400" y="0"/>
                  </a:moveTo>
                  <a:lnTo>
                    <a:pt x="2849579" y="0"/>
                  </a:lnTo>
                  <a:cubicBezTo>
                    <a:pt x="2860028" y="0"/>
                    <a:pt x="2870050" y="4151"/>
                    <a:pt x="2877439" y="11540"/>
                  </a:cubicBezTo>
                  <a:cubicBezTo>
                    <a:pt x="2884828" y="18929"/>
                    <a:pt x="2888979" y="28950"/>
                    <a:pt x="2888979" y="39400"/>
                  </a:cubicBezTo>
                  <a:lnTo>
                    <a:pt x="2888979" y="1210965"/>
                  </a:lnTo>
                  <a:cubicBezTo>
                    <a:pt x="2888979" y="1221415"/>
                    <a:pt x="2884828" y="1231436"/>
                    <a:pt x="2877439" y="1238825"/>
                  </a:cubicBezTo>
                  <a:cubicBezTo>
                    <a:pt x="2870050" y="1246214"/>
                    <a:pt x="2860028" y="1250365"/>
                    <a:pt x="2849579" y="1250365"/>
                  </a:cubicBezTo>
                  <a:lnTo>
                    <a:pt x="39400" y="1250365"/>
                  </a:lnTo>
                  <a:cubicBezTo>
                    <a:pt x="28950" y="1250365"/>
                    <a:pt x="18929" y="1246214"/>
                    <a:pt x="11540" y="1238825"/>
                  </a:cubicBezTo>
                  <a:cubicBezTo>
                    <a:pt x="4151" y="1231436"/>
                    <a:pt x="0" y="1221415"/>
                    <a:pt x="0" y="1210965"/>
                  </a:cubicBezTo>
                  <a:lnTo>
                    <a:pt x="0" y="39400"/>
                  </a:lnTo>
                  <a:cubicBezTo>
                    <a:pt x="0" y="28950"/>
                    <a:pt x="4151" y="18929"/>
                    <a:pt x="11540" y="11540"/>
                  </a:cubicBezTo>
                  <a:cubicBezTo>
                    <a:pt x="18929" y="4151"/>
                    <a:pt x="28950" y="0"/>
                    <a:pt x="39400" y="0"/>
                  </a:cubicBezTo>
                  <a:close/>
                </a:path>
              </a:pathLst>
            </a:custGeom>
            <a:solidFill>
              <a:srgbClr val="E9EBF4"/>
            </a:solidFill>
          </p:spPr>
          <p:txBody>
            <a:bodyPr/>
            <a:lstStyle/>
            <a:p>
              <a:endParaRPr lang="fr-FR"/>
            </a:p>
          </p:txBody>
        </p:sp>
        <p:sp>
          <p:nvSpPr>
            <p:cNvPr id="24" name="TextBox 24"/>
            <p:cNvSpPr txBox="1"/>
            <p:nvPr/>
          </p:nvSpPr>
          <p:spPr>
            <a:xfrm>
              <a:off x="0" y="-47625"/>
              <a:ext cx="2888979" cy="1297990"/>
            </a:xfrm>
            <a:prstGeom prst="rect">
              <a:avLst/>
            </a:prstGeom>
          </p:spPr>
          <p:txBody>
            <a:bodyPr lIns="50800" tIns="50800" rIns="50800" bIns="50800" rtlCol="0" anchor="ctr"/>
            <a:lstStyle/>
            <a:p>
              <a:pPr algn="ctr">
                <a:lnSpc>
                  <a:spcPts val="2488"/>
                </a:lnSpc>
              </a:pPr>
              <a:endParaRPr/>
            </a:p>
          </p:txBody>
        </p:sp>
      </p:grpSp>
      <p:grpSp>
        <p:nvGrpSpPr>
          <p:cNvPr id="25" name="Group 25"/>
          <p:cNvGrpSpPr/>
          <p:nvPr/>
        </p:nvGrpSpPr>
        <p:grpSpPr>
          <a:xfrm>
            <a:off x="9513815" y="6471955"/>
            <a:ext cx="5501898" cy="2381250"/>
            <a:chOff x="0" y="0"/>
            <a:chExt cx="2888979" cy="1250365"/>
          </a:xfrm>
        </p:grpSpPr>
        <p:sp>
          <p:nvSpPr>
            <p:cNvPr id="26" name="Freeform 26"/>
            <p:cNvSpPr/>
            <p:nvPr/>
          </p:nvSpPr>
          <p:spPr>
            <a:xfrm>
              <a:off x="0" y="0"/>
              <a:ext cx="2888979" cy="1250365"/>
            </a:xfrm>
            <a:custGeom>
              <a:avLst/>
              <a:gdLst/>
              <a:ahLst/>
              <a:cxnLst/>
              <a:rect l="l" t="t" r="r" b="b"/>
              <a:pathLst>
                <a:path w="2888979" h="1250365">
                  <a:moveTo>
                    <a:pt x="39400" y="0"/>
                  </a:moveTo>
                  <a:lnTo>
                    <a:pt x="2849579" y="0"/>
                  </a:lnTo>
                  <a:cubicBezTo>
                    <a:pt x="2860028" y="0"/>
                    <a:pt x="2870050" y="4151"/>
                    <a:pt x="2877439" y="11540"/>
                  </a:cubicBezTo>
                  <a:cubicBezTo>
                    <a:pt x="2884828" y="18929"/>
                    <a:pt x="2888979" y="28950"/>
                    <a:pt x="2888979" y="39400"/>
                  </a:cubicBezTo>
                  <a:lnTo>
                    <a:pt x="2888979" y="1210965"/>
                  </a:lnTo>
                  <a:cubicBezTo>
                    <a:pt x="2888979" y="1221415"/>
                    <a:pt x="2884828" y="1231436"/>
                    <a:pt x="2877439" y="1238825"/>
                  </a:cubicBezTo>
                  <a:cubicBezTo>
                    <a:pt x="2870050" y="1246214"/>
                    <a:pt x="2860028" y="1250365"/>
                    <a:pt x="2849579" y="1250365"/>
                  </a:cubicBezTo>
                  <a:lnTo>
                    <a:pt x="39400" y="1250365"/>
                  </a:lnTo>
                  <a:cubicBezTo>
                    <a:pt x="28950" y="1250365"/>
                    <a:pt x="18929" y="1246214"/>
                    <a:pt x="11540" y="1238825"/>
                  </a:cubicBezTo>
                  <a:cubicBezTo>
                    <a:pt x="4151" y="1231436"/>
                    <a:pt x="0" y="1221415"/>
                    <a:pt x="0" y="1210965"/>
                  </a:cubicBezTo>
                  <a:lnTo>
                    <a:pt x="0" y="39400"/>
                  </a:lnTo>
                  <a:cubicBezTo>
                    <a:pt x="0" y="28950"/>
                    <a:pt x="4151" y="18929"/>
                    <a:pt x="11540" y="11540"/>
                  </a:cubicBezTo>
                  <a:cubicBezTo>
                    <a:pt x="18929" y="4151"/>
                    <a:pt x="28950" y="0"/>
                    <a:pt x="39400" y="0"/>
                  </a:cubicBezTo>
                  <a:close/>
                </a:path>
              </a:pathLst>
            </a:custGeom>
            <a:solidFill>
              <a:srgbClr val="FCFDFE"/>
            </a:solidFill>
          </p:spPr>
          <p:txBody>
            <a:bodyPr/>
            <a:lstStyle/>
            <a:p>
              <a:endParaRPr lang="fr-FR"/>
            </a:p>
          </p:txBody>
        </p:sp>
        <p:sp>
          <p:nvSpPr>
            <p:cNvPr id="27" name="TextBox 27"/>
            <p:cNvSpPr txBox="1"/>
            <p:nvPr/>
          </p:nvSpPr>
          <p:spPr>
            <a:xfrm>
              <a:off x="0" y="-47625"/>
              <a:ext cx="2888979" cy="1297990"/>
            </a:xfrm>
            <a:prstGeom prst="rect">
              <a:avLst/>
            </a:prstGeom>
          </p:spPr>
          <p:txBody>
            <a:bodyPr lIns="50800" tIns="50800" rIns="50800" bIns="50800" rtlCol="0" anchor="ctr"/>
            <a:lstStyle/>
            <a:p>
              <a:pPr algn="ctr">
                <a:lnSpc>
                  <a:spcPts val="2488"/>
                </a:lnSpc>
              </a:pPr>
              <a:endParaRPr/>
            </a:p>
          </p:txBody>
        </p:sp>
      </p:grpSp>
      <p:sp>
        <p:nvSpPr>
          <p:cNvPr id="28" name="Freeform 28"/>
          <p:cNvSpPr/>
          <p:nvPr/>
        </p:nvSpPr>
        <p:spPr>
          <a:xfrm>
            <a:off x="7311164" y="3353684"/>
            <a:ext cx="1334498" cy="1161014"/>
          </a:xfrm>
          <a:custGeom>
            <a:avLst/>
            <a:gdLst/>
            <a:ahLst/>
            <a:cxnLst/>
            <a:rect l="l" t="t" r="r" b="b"/>
            <a:pathLst>
              <a:path w="1334498" h="1161014">
                <a:moveTo>
                  <a:pt x="0" y="0"/>
                </a:moveTo>
                <a:lnTo>
                  <a:pt x="1334498" y="0"/>
                </a:lnTo>
                <a:lnTo>
                  <a:pt x="1334498" y="1161014"/>
                </a:lnTo>
                <a:lnTo>
                  <a:pt x="0" y="11610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29" name="Freeform 29"/>
          <p:cNvSpPr/>
          <p:nvPr/>
        </p:nvSpPr>
        <p:spPr>
          <a:xfrm>
            <a:off x="13626258" y="3276911"/>
            <a:ext cx="1268627" cy="1043446"/>
          </a:xfrm>
          <a:custGeom>
            <a:avLst/>
            <a:gdLst/>
            <a:ahLst/>
            <a:cxnLst/>
            <a:rect l="l" t="t" r="r" b="b"/>
            <a:pathLst>
              <a:path w="1268627" h="1043446">
                <a:moveTo>
                  <a:pt x="0" y="0"/>
                </a:moveTo>
                <a:lnTo>
                  <a:pt x="1268627" y="0"/>
                </a:lnTo>
                <a:lnTo>
                  <a:pt x="1268627" y="1043446"/>
                </a:lnTo>
                <a:lnTo>
                  <a:pt x="0" y="10434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30" name="Freeform 30"/>
          <p:cNvSpPr/>
          <p:nvPr/>
        </p:nvSpPr>
        <p:spPr>
          <a:xfrm>
            <a:off x="7466090" y="6737932"/>
            <a:ext cx="1179573" cy="828650"/>
          </a:xfrm>
          <a:custGeom>
            <a:avLst/>
            <a:gdLst/>
            <a:ahLst/>
            <a:cxnLst/>
            <a:rect l="l" t="t" r="r" b="b"/>
            <a:pathLst>
              <a:path w="1179573" h="828650">
                <a:moveTo>
                  <a:pt x="0" y="0"/>
                </a:moveTo>
                <a:lnTo>
                  <a:pt x="1179572" y="0"/>
                </a:lnTo>
                <a:lnTo>
                  <a:pt x="1179572" y="828649"/>
                </a:lnTo>
                <a:lnTo>
                  <a:pt x="0" y="8286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31" name="TextBox 31"/>
          <p:cNvSpPr txBox="1"/>
          <p:nvPr/>
        </p:nvSpPr>
        <p:spPr>
          <a:xfrm>
            <a:off x="1593883" y="2068048"/>
            <a:ext cx="6083684" cy="483869"/>
          </a:xfrm>
          <a:prstGeom prst="rect">
            <a:avLst/>
          </a:prstGeom>
        </p:spPr>
        <p:txBody>
          <a:bodyPr lIns="0" tIns="0" rIns="0" bIns="0" rtlCol="0" anchor="t">
            <a:spAutoFit/>
          </a:bodyPr>
          <a:lstStyle/>
          <a:p>
            <a:pPr algn="l">
              <a:lnSpc>
                <a:spcPts val="3840"/>
              </a:lnSpc>
            </a:pPr>
            <a:r>
              <a:rPr lang="en-US" sz="3000" spc="321">
                <a:solidFill>
                  <a:srgbClr val="FFFFFF"/>
                </a:solidFill>
                <a:latin typeface="Archivo Black"/>
                <a:ea typeface="Archivo Black"/>
                <a:cs typeface="Archivo Black"/>
                <a:sym typeface="Archivo Black"/>
              </a:rPr>
              <a:t>OBJECTIFS DU PROJET</a:t>
            </a:r>
          </a:p>
        </p:txBody>
      </p:sp>
      <p:sp>
        <p:nvSpPr>
          <p:cNvPr id="32" name="TextBox 32"/>
          <p:cNvSpPr txBox="1"/>
          <p:nvPr/>
        </p:nvSpPr>
        <p:spPr>
          <a:xfrm>
            <a:off x="3575311" y="3386694"/>
            <a:ext cx="835397" cy="318897"/>
          </a:xfrm>
          <a:prstGeom prst="rect">
            <a:avLst/>
          </a:prstGeom>
        </p:spPr>
        <p:txBody>
          <a:bodyPr lIns="0" tIns="0" rIns="0" bIns="0" rtlCol="0" anchor="t">
            <a:spAutoFit/>
          </a:bodyPr>
          <a:lstStyle/>
          <a:p>
            <a:pPr algn="l">
              <a:lnSpc>
                <a:spcPts val="2798"/>
              </a:lnSpc>
            </a:pPr>
            <a:r>
              <a:rPr lang="en-US" sz="1799">
                <a:solidFill>
                  <a:srgbClr val="667198"/>
                </a:solidFill>
                <a:latin typeface="Canva Sans"/>
                <a:ea typeface="Canva Sans"/>
                <a:cs typeface="Canva Sans"/>
                <a:sym typeface="Canva Sans"/>
              </a:rPr>
              <a:t>01</a:t>
            </a:r>
          </a:p>
        </p:txBody>
      </p:sp>
      <p:sp>
        <p:nvSpPr>
          <p:cNvPr id="33" name="TextBox 33"/>
          <p:cNvSpPr txBox="1"/>
          <p:nvPr/>
        </p:nvSpPr>
        <p:spPr>
          <a:xfrm>
            <a:off x="3415602" y="4477061"/>
            <a:ext cx="4259383" cy="304165"/>
          </a:xfrm>
          <a:prstGeom prst="rect">
            <a:avLst/>
          </a:prstGeom>
        </p:spPr>
        <p:txBody>
          <a:bodyPr lIns="0" tIns="0" rIns="0" bIns="0" rtlCol="0" anchor="t">
            <a:spAutoFit/>
          </a:bodyPr>
          <a:lstStyle/>
          <a:p>
            <a:pPr algn="l">
              <a:lnSpc>
                <a:spcPts val="2450"/>
              </a:lnSpc>
            </a:pPr>
            <a:r>
              <a:rPr lang="en-US" sz="2100" b="1">
                <a:solidFill>
                  <a:srgbClr val="041F60"/>
                </a:solidFill>
                <a:latin typeface="Gotham Bold"/>
                <a:ea typeface="Gotham Bold"/>
                <a:cs typeface="Gotham Bold"/>
                <a:sym typeface="Gotham Bold"/>
              </a:rPr>
              <a:t>Identifier les facteurs du churn</a:t>
            </a:r>
          </a:p>
        </p:txBody>
      </p:sp>
      <p:sp>
        <p:nvSpPr>
          <p:cNvPr id="34" name="TextBox 34"/>
          <p:cNvSpPr txBox="1"/>
          <p:nvPr/>
        </p:nvSpPr>
        <p:spPr>
          <a:xfrm>
            <a:off x="3579890" y="6672295"/>
            <a:ext cx="835397" cy="318897"/>
          </a:xfrm>
          <a:prstGeom prst="rect">
            <a:avLst/>
          </a:prstGeom>
        </p:spPr>
        <p:txBody>
          <a:bodyPr lIns="0" tIns="0" rIns="0" bIns="0" rtlCol="0" anchor="t">
            <a:spAutoFit/>
          </a:bodyPr>
          <a:lstStyle/>
          <a:p>
            <a:pPr algn="l">
              <a:lnSpc>
                <a:spcPts val="2798"/>
              </a:lnSpc>
            </a:pPr>
            <a:r>
              <a:rPr lang="en-US" sz="1799">
                <a:solidFill>
                  <a:srgbClr val="667198"/>
                </a:solidFill>
                <a:latin typeface="Canva Sans"/>
                <a:ea typeface="Canva Sans"/>
                <a:cs typeface="Canva Sans"/>
                <a:sym typeface="Canva Sans"/>
              </a:rPr>
              <a:t>03</a:t>
            </a:r>
          </a:p>
        </p:txBody>
      </p:sp>
      <p:sp>
        <p:nvSpPr>
          <p:cNvPr id="35" name="TextBox 35"/>
          <p:cNvSpPr txBox="1"/>
          <p:nvPr/>
        </p:nvSpPr>
        <p:spPr>
          <a:xfrm>
            <a:off x="9816839" y="3386694"/>
            <a:ext cx="835397" cy="318897"/>
          </a:xfrm>
          <a:prstGeom prst="rect">
            <a:avLst/>
          </a:prstGeom>
        </p:spPr>
        <p:txBody>
          <a:bodyPr lIns="0" tIns="0" rIns="0" bIns="0" rtlCol="0" anchor="t">
            <a:spAutoFit/>
          </a:bodyPr>
          <a:lstStyle/>
          <a:p>
            <a:pPr algn="l">
              <a:lnSpc>
                <a:spcPts val="2798"/>
              </a:lnSpc>
            </a:pPr>
            <a:r>
              <a:rPr lang="en-US" sz="1799">
                <a:solidFill>
                  <a:srgbClr val="667198"/>
                </a:solidFill>
                <a:latin typeface="Canva Sans"/>
                <a:ea typeface="Canva Sans"/>
                <a:cs typeface="Canva Sans"/>
                <a:sym typeface="Canva Sans"/>
              </a:rPr>
              <a:t>02</a:t>
            </a:r>
          </a:p>
        </p:txBody>
      </p:sp>
      <p:sp>
        <p:nvSpPr>
          <p:cNvPr id="36" name="TextBox 36"/>
          <p:cNvSpPr txBox="1"/>
          <p:nvPr/>
        </p:nvSpPr>
        <p:spPr>
          <a:xfrm>
            <a:off x="9884344" y="4524223"/>
            <a:ext cx="4376227" cy="304165"/>
          </a:xfrm>
          <a:prstGeom prst="rect">
            <a:avLst/>
          </a:prstGeom>
        </p:spPr>
        <p:txBody>
          <a:bodyPr lIns="0" tIns="0" rIns="0" bIns="0" rtlCol="0" anchor="t">
            <a:spAutoFit/>
          </a:bodyPr>
          <a:lstStyle/>
          <a:p>
            <a:pPr algn="l">
              <a:lnSpc>
                <a:spcPts val="2450"/>
              </a:lnSpc>
            </a:pPr>
            <a:r>
              <a:rPr lang="en-US" sz="2100" b="1">
                <a:solidFill>
                  <a:srgbClr val="041F60"/>
                </a:solidFill>
                <a:latin typeface="Gotham Bold"/>
                <a:ea typeface="Gotham Bold"/>
                <a:cs typeface="Gotham Bold"/>
                <a:sym typeface="Gotham Bold"/>
              </a:rPr>
              <a:t>Construire un modèle prédictif</a:t>
            </a:r>
          </a:p>
        </p:txBody>
      </p:sp>
      <p:sp>
        <p:nvSpPr>
          <p:cNvPr id="37" name="TextBox 37"/>
          <p:cNvSpPr txBox="1"/>
          <p:nvPr/>
        </p:nvSpPr>
        <p:spPr>
          <a:xfrm>
            <a:off x="9816839" y="6672295"/>
            <a:ext cx="835397" cy="318897"/>
          </a:xfrm>
          <a:prstGeom prst="rect">
            <a:avLst/>
          </a:prstGeom>
        </p:spPr>
        <p:txBody>
          <a:bodyPr lIns="0" tIns="0" rIns="0" bIns="0" rtlCol="0" anchor="t">
            <a:spAutoFit/>
          </a:bodyPr>
          <a:lstStyle/>
          <a:p>
            <a:pPr algn="l">
              <a:lnSpc>
                <a:spcPts val="2798"/>
              </a:lnSpc>
            </a:pPr>
            <a:r>
              <a:rPr lang="en-US" sz="1799">
                <a:solidFill>
                  <a:srgbClr val="667198"/>
                </a:solidFill>
                <a:latin typeface="Canva Sans"/>
                <a:ea typeface="Canva Sans"/>
                <a:cs typeface="Canva Sans"/>
                <a:sym typeface="Canva Sans"/>
              </a:rPr>
              <a:t>04</a:t>
            </a:r>
          </a:p>
        </p:txBody>
      </p:sp>
      <p:sp>
        <p:nvSpPr>
          <p:cNvPr id="38" name="TextBox 38"/>
          <p:cNvSpPr txBox="1"/>
          <p:nvPr/>
        </p:nvSpPr>
        <p:spPr>
          <a:xfrm>
            <a:off x="9884344" y="7957106"/>
            <a:ext cx="3808780" cy="304165"/>
          </a:xfrm>
          <a:prstGeom prst="rect">
            <a:avLst/>
          </a:prstGeom>
        </p:spPr>
        <p:txBody>
          <a:bodyPr lIns="0" tIns="0" rIns="0" bIns="0" rtlCol="0" anchor="t">
            <a:spAutoFit/>
          </a:bodyPr>
          <a:lstStyle/>
          <a:p>
            <a:pPr algn="l">
              <a:lnSpc>
                <a:spcPts val="2450"/>
              </a:lnSpc>
            </a:pPr>
            <a:r>
              <a:rPr lang="en-US" sz="2100" b="1">
                <a:solidFill>
                  <a:srgbClr val="041F60"/>
                </a:solidFill>
                <a:latin typeface="Gotham Bold"/>
                <a:ea typeface="Gotham Bold"/>
                <a:cs typeface="Gotham Bold"/>
                <a:sym typeface="Gotham Bold"/>
              </a:rPr>
              <a:t>Aider à la prise de décision</a:t>
            </a:r>
          </a:p>
        </p:txBody>
      </p:sp>
      <p:sp>
        <p:nvSpPr>
          <p:cNvPr id="39" name="Freeform 39"/>
          <p:cNvSpPr/>
          <p:nvPr/>
        </p:nvSpPr>
        <p:spPr>
          <a:xfrm>
            <a:off x="13693124" y="6551376"/>
            <a:ext cx="1201761" cy="1201761"/>
          </a:xfrm>
          <a:custGeom>
            <a:avLst/>
            <a:gdLst/>
            <a:ahLst/>
            <a:cxnLst/>
            <a:rect l="l" t="t" r="r" b="b"/>
            <a:pathLst>
              <a:path w="1201761" h="1201761">
                <a:moveTo>
                  <a:pt x="0" y="0"/>
                </a:moveTo>
                <a:lnTo>
                  <a:pt x="1201761" y="0"/>
                </a:lnTo>
                <a:lnTo>
                  <a:pt x="1201761" y="1201761"/>
                </a:lnTo>
                <a:lnTo>
                  <a:pt x="0" y="12017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40" name="TextBox 40"/>
          <p:cNvSpPr txBox="1"/>
          <p:nvPr/>
        </p:nvSpPr>
        <p:spPr>
          <a:xfrm>
            <a:off x="17558238" y="9105900"/>
            <a:ext cx="295126"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5</a:t>
            </a:r>
          </a:p>
        </p:txBody>
      </p:sp>
      <p:sp>
        <p:nvSpPr>
          <p:cNvPr id="41" name="AutoShape 41"/>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42" name="Group 42"/>
          <p:cNvGrpSpPr/>
          <p:nvPr/>
        </p:nvGrpSpPr>
        <p:grpSpPr>
          <a:xfrm rot="-10800000">
            <a:off x="1462253" y="674588"/>
            <a:ext cx="485486" cy="222450"/>
            <a:chOff x="0" y="0"/>
            <a:chExt cx="647314" cy="296600"/>
          </a:xfrm>
        </p:grpSpPr>
        <p:sp>
          <p:nvSpPr>
            <p:cNvPr id="43" name="Freeform 4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44" name="Freeform 4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45" name="Group 45"/>
          <p:cNvGrpSpPr/>
          <p:nvPr/>
        </p:nvGrpSpPr>
        <p:grpSpPr>
          <a:xfrm rot="-10800000">
            <a:off x="4039947" y="674587"/>
            <a:ext cx="485486" cy="222450"/>
            <a:chOff x="0" y="0"/>
            <a:chExt cx="647314" cy="296600"/>
          </a:xfrm>
        </p:grpSpPr>
        <p:sp>
          <p:nvSpPr>
            <p:cNvPr id="46" name="Freeform 4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27100"/>
            </a:solidFill>
          </p:spPr>
          <p:txBody>
            <a:bodyPr/>
            <a:lstStyle/>
            <a:p>
              <a:endParaRPr lang="fr-FR"/>
            </a:p>
          </p:txBody>
        </p:sp>
        <p:sp>
          <p:nvSpPr>
            <p:cNvPr id="47" name="Freeform 4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48" name="Group 48"/>
          <p:cNvGrpSpPr/>
          <p:nvPr/>
        </p:nvGrpSpPr>
        <p:grpSpPr>
          <a:xfrm rot="-10800000">
            <a:off x="6446408" y="674588"/>
            <a:ext cx="485486" cy="222450"/>
            <a:chOff x="0" y="0"/>
            <a:chExt cx="647314" cy="296600"/>
          </a:xfrm>
        </p:grpSpPr>
        <p:sp>
          <p:nvSpPr>
            <p:cNvPr id="49" name="Freeform 4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50" name="Freeform 5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51" name="Group 51"/>
          <p:cNvGrpSpPr/>
          <p:nvPr/>
        </p:nvGrpSpPr>
        <p:grpSpPr>
          <a:xfrm rot="-10800000">
            <a:off x="8852868" y="674588"/>
            <a:ext cx="485486" cy="222450"/>
            <a:chOff x="0" y="0"/>
            <a:chExt cx="647314" cy="296600"/>
          </a:xfrm>
        </p:grpSpPr>
        <p:sp>
          <p:nvSpPr>
            <p:cNvPr id="52" name="Freeform 5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53" name="Freeform 5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54" name="Group 54"/>
          <p:cNvGrpSpPr/>
          <p:nvPr/>
        </p:nvGrpSpPr>
        <p:grpSpPr>
          <a:xfrm rot="-10800000">
            <a:off x="11259329" y="674587"/>
            <a:ext cx="485486" cy="222450"/>
            <a:chOff x="0" y="0"/>
            <a:chExt cx="647314" cy="296600"/>
          </a:xfrm>
        </p:grpSpPr>
        <p:sp>
          <p:nvSpPr>
            <p:cNvPr id="55" name="Freeform 55"/>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56" name="Freeform 56"/>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57" name="Group 57"/>
          <p:cNvGrpSpPr/>
          <p:nvPr/>
        </p:nvGrpSpPr>
        <p:grpSpPr>
          <a:xfrm rot="-10800000">
            <a:off x="13665789" y="674588"/>
            <a:ext cx="485486" cy="222450"/>
            <a:chOff x="0" y="0"/>
            <a:chExt cx="647314" cy="296600"/>
          </a:xfrm>
        </p:grpSpPr>
        <p:sp>
          <p:nvSpPr>
            <p:cNvPr id="58" name="Freeform 58"/>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59" name="Freeform 59"/>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60" name="Group 60"/>
          <p:cNvGrpSpPr/>
          <p:nvPr/>
        </p:nvGrpSpPr>
        <p:grpSpPr>
          <a:xfrm rot="-10800000">
            <a:off x="16072250" y="674588"/>
            <a:ext cx="485486" cy="222450"/>
            <a:chOff x="0" y="0"/>
            <a:chExt cx="647314" cy="296600"/>
          </a:xfrm>
        </p:grpSpPr>
        <p:sp>
          <p:nvSpPr>
            <p:cNvPr id="61" name="Freeform 61"/>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62" name="Freeform 62"/>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63" name="TextBox 63"/>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64" name="TextBox 64"/>
          <p:cNvSpPr txBox="1"/>
          <p:nvPr/>
        </p:nvSpPr>
        <p:spPr>
          <a:xfrm>
            <a:off x="2908386" y="990600"/>
            <a:ext cx="2748607" cy="266700"/>
          </a:xfrm>
          <a:prstGeom prst="rect">
            <a:avLst/>
          </a:prstGeom>
        </p:spPr>
        <p:txBody>
          <a:bodyPr lIns="0" tIns="0" rIns="0" bIns="0" rtlCol="0" anchor="t">
            <a:spAutoFit/>
          </a:bodyPr>
          <a:lstStyle/>
          <a:p>
            <a:pPr algn="ctr">
              <a:lnSpc>
                <a:spcPts val="1800"/>
              </a:lnSpc>
            </a:pPr>
            <a:r>
              <a:rPr lang="en-US" sz="1500" b="1">
                <a:solidFill>
                  <a:srgbClr val="F27100"/>
                </a:solidFill>
                <a:latin typeface="Arial MT Pro Bold"/>
                <a:ea typeface="Arial MT Pro Bold"/>
                <a:cs typeface="Arial MT Pro Bold"/>
                <a:sym typeface="Arial MT Pro Bold"/>
              </a:rPr>
              <a:t>Problématique</a:t>
            </a:r>
          </a:p>
        </p:txBody>
      </p:sp>
      <p:sp>
        <p:nvSpPr>
          <p:cNvPr id="65" name="TextBox 65"/>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D9D9D9"/>
                </a:solidFill>
                <a:latin typeface="Arial MT Pro Bold"/>
                <a:ea typeface="Arial MT Pro Bold"/>
                <a:cs typeface="Arial MT Pro Bold"/>
                <a:sym typeface="Arial MT Pro Bold"/>
              </a:rPr>
              <a:t>Données &amp;</a:t>
            </a:r>
          </a:p>
          <a:p>
            <a:pPr algn="ctr">
              <a:lnSpc>
                <a:spcPts val="1919"/>
              </a:lnSpc>
            </a:pPr>
            <a:r>
              <a:rPr lang="en-US" sz="1599" b="1" spc="-1">
                <a:solidFill>
                  <a:srgbClr val="D9D9D9"/>
                </a:solidFill>
                <a:latin typeface="Arial MT Pro Bold"/>
                <a:ea typeface="Arial MT Pro Bold"/>
                <a:cs typeface="Arial MT Pro Bold"/>
                <a:sym typeface="Arial MT Pro Bold"/>
              </a:rPr>
              <a:t> Préparation</a:t>
            </a:r>
          </a:p>
        </p:txBody>
      </p:sp>
      <p:sp>
        <p:nvSpPr>
          <p:cNvPr id="66" name="TextBox 66"/>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D9D9D9"/>
                </a:solidFill>
                <a:latin typeface="Arial MT Pro Bold"/>
                <a:ea typeface="Arial MT Pro Bold"/>
                <a:cs typeface="Arial MT Pro Bold"/>
                <a:sym typeface="Arial MT Pro Bold"/>
              </a:rPr>
              <a:t>Méthodologie</a:t>
            </a:r>
          </a:p>
        </p:txBody>
      </p:sp>
      <p:sp>
        <p:nvSpPr>
          <p:cNvPr id="67" name="TextBox 67"/>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Modélisation &amp; Évaluation</a:t>
            </a:r>
          </a:p>
        </p:txBody>
      </p:sp>
      <p:sp>
        <p:nvSpPr>
          <p:cNvPr id="68" name="TextBox 68"/>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69" name="TextBox 69"/>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072250" y="674588"/>
            <a:ext cx="485486" cy="222450"/>
            <a:chOff x="0" y="0"/>
            <a:chExt cx="647314" cy="296600"/>
          </a:xfrm>
        </p:grpSpPr>
        <p:sp>
          <p:nvSpPr>
            <p:cNvPr id="3" name="Freeform 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4" name="Freeform 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5" name="Freeform 5"/>
          <p:cNvSpPr/>
          <p:nvPr/>
        </p:nvSpPr>
        <p:spPr>
          <a:xfrm>
            <a:off x="13475409" y="4025768"/>
            <a:ext cx="3330401" cy="3406071"/>
          </a:xfrm>
          <a:custGeom>
            <a:avLst/>
            <a:gdLst/>
            <a:ahLst/>
            <a:cxnLst/>
            <a:rect l="l" t="t" r="r" b="b"/>
            <a:pathLst>
              <a:path w="3330401" h="3406071">
                <a:moveTo>
                  <a:pt x="0" y="0"/>
                </a:moveTo>
                <a:lnTo>
                  <a:pt x="3330401" y="0"/>
                </a:lnTo>
                <a:lnTo>
                  <a:pt x="3330401" y="3406071"/>
                </a:lnTo>
                <a:lnTo>
                  <a:pt x="0" y="3406071"/>
                </a:lnTo>
                <a:lnTo>
                  <a:pt x="0" y="0"/>
                </a:lnTo>
                <a:close/>
              </a:path>
            </a:pathLst>
          </a:custGeom>
          <a:blipFill>
            <a:blip r:embed="rId3"/>
            <a:stretch>
              <a:fillRect t="-69" b="-69"/>
            </a:stretch>
          </a:blipFill>
        </p:spPr>
        <p:txBody>
          <a:bodyPr/>
          <a:lstStyle/>
          <a:p>
            <a:endParaRPr lang="fr-FR"/>
          </a:p>
        </p:txBody>
      </p:sp>
      <p:sp>
        <p:nvSpPr>
          <p:cNvPr id="6" name="Freeform 6"/>
          <p:cNvSpPr/>
          <p:nvPr/>
        </p:nvSpPr>
        <p:spPr>
          <a:xfrm>
            <a:off x="7420885" y="4025768"/>
            <a:ext cx="3330401" cy="3406071"/>
          </a:xfrm>
          <a:custGeom>
            <a:avLst/>
            <a:gdLst/>
            <a:ahLst/>
            <a:cxnLst/>
            <a:rect l="l" t="t" r="r" b="b"/>
            <a:pathLst>
              <a:path w="3330401" h="3406071">
                <a:moveTo>
                  <a:pt x="0" y="0"/>
                </a:moveTo>
                <a:lnTo>
                  <a:pt x="3330401" y="0"/>
                </a:lnTo>
                <a:lnTo>
                  <a:pt x="3330401" y="3406071"/>
                </a:lnTo>
                <a:lnTo>
                  <a:pt x="0" y="3406071"/>
                </a:lnTo>
                <a:lnTo>
                  <a:pt x="0" y="0"/>
                </a:lnTo>
                <a:close/>
              </a:path>
            </a:pathLst>
          </a:custGeom>
          <a:blipFill>
            <a:blip r:embed="rId3"/>
            <a:stretch>
              <a:fillRect t="-78" b="-78"/>
            </a:stretch>
          </a:blipFill>
        </p:spPr>
        <p:txBody>
          <a:bodyPr/>
          <a:lstStyle/>
          <a:p>
            <a:endParaRPr lang="fr-FR"/>
          </a:p>
        </p:txBody>
      </p:sp>
      <p:sp>
        <p:nvSpPr>
          <p:cNvPr id="7" name="Freeform 7"/>
          <p:cNvSpPr/>
          <p:nvPr/>
        </p:nvSpPr>
        <p:spPr>
          <a:xfrm>
            <a:off x="1243186" y="4025768"/>
            <a:ext cx="3330401" cy="3406071"/>
          </a:xfrm>
          <a:custGeom>
            <a:avLst/>
            <a:gdLst/>
            <a:ahLst/>
            <a:cxnLst/>
            <a:rect l="l" t="t" r="r" b="b"/>
            <a:pathLst>
              <a:path w="3330401" h="3406071">
                <a:moveTo>
                  <a:pt x="0" y="0"/>
                </a:moveTo>
                <a:lnTo>
                  <a:pt x="3330401" y="0"/>
                </a:lnTo>
                <a:lnTo>
                  <a:pt x="3330401" y="3406071"/>
                </a:lnTo>
                <a:lnTo>
                  <a:pt x="0" y="3406071"/>
                </a:lnTo>
                <a:lnTo>
                  <a:pt x="0" y="0"/>
                </a:lnTo>
                <a:close/>
              </a:path>
            </a:pathLst>
          </a:custGeom>
          <a:blipFill>
            <a:blip r:embed="rId3"/>
            <a:stretch>
              <a:fillRect t="-78" b="-78"/>
            </a:stretch>
          </a:blipFill>
        </p:spPr>
        <p:txBody>
          <a:bodyPr/>
          <a:lstStyle/>
          <a:p>
            <a:endParaRPr lang="fr-FR"/>
          </a:p>
        </p:txBody>
      </p:sp>
      <p:grpSp>
        <p:nvGrpSpPr>
          <p:cNvPr id="8" name="Group 8"/>
          <p:cNvGrpSpPr/>
          <p:nvPr/>
        </p:nvGrpSpPr>
        <p:grpSpPr>
          <a:xfrm rot="-10800000">
            <a:off x="16072250" y="674588"/>
            <a:ext cx="485486" cy="222450"/>
            <a:chOff x="0" y="0"/>
            <a:chExt cx="647314" cy="296600"/>
          </a:xfrm>
        </p:grpSpPr>
        <p:sp>
          <p:nvSpPr>
            <p:cNvPr id="9" name="Freeform 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10" name="Freeform 1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11" name="AutoShape 11"/>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12" name="Group 12"/>
          <p:cNvGrpSpPr/>
          <p:nvPr/>
        </p:nvGrpSpPr>
        <p:grpSpPr>
          <a:xfrm rot="-10800000">
            <a:off x="1462253"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4039947" y="674587"/>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CFDFE"/>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F2F2F2"/>
            </a:solidFill>
          </p:spPr>
          <p:txBody>
            <a:bodyPr/>
            <a:lstStyle/>
            <a:p>
              <a:endParaRPr lang="fr-FR"/>
            </a:p>
          </p:txBody>
        </p:sp>
      </p:grpSp>
      <p:grpSp>
        <p:nvGrpSpPr>
          <p:cNvPr id="18" name="Group 18"/>
          <p:cNvGrpSpPr/>
          <p:nvPr/>
        </p:nvGrpSpPr>
        <p:grpSpPr>
          <a:xfrm rot="-10800000">
            <a:off x="6446408" y="674588"/>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87F16"/>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8852868"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4" name="Group 24"/>
          <p:cNvGrpSpPr/>
          <p:nvPr/>
        </p:nvGrpSpPr>
        <p:grpSpPr>
          <a:xfrm rot="-10800000">
            <a:off x="11259329" y="674587"/>
            <a:ext cx="485486" cy="222450"/>
            <a:chOff x="0" y="0"/>
            <a:chExt cx="647314" cy="296600"/>
          </a:xfrm>
        </p:grpSpPr>
        <p:sp>
          <p:nvSpPr>
            <p:cNvPr id="25" name="Freeform 25"/>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6" name="Freeform 26"/>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7" name="Group 27"/>
          <p:cNvGrpSpPr/>
          <p:nvPr/>
        </p:nvGrpSpPr>
        <p:grpSpPr>
          <a:xfrm rot="-10800000">
            <a:off x="13665789" y="674588"/>
            <a:ext cx="485486" cy="222450"/>
            <a:chOff x="0" y="0"/>
            <a:chExt cx="647314" cy="296600"/>
          </a:xfrm>
        </p:grpSpPr>
        <p:sp>
          <p:nvSpPr>
            <p:cNvPr id="28" name="Freeform 28"/>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9" name="Freeform 29"/>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30" name="Group 30"/>
          <p:cNvGrpSpPr/>
          <p:nvPr/>
        </p:nvGrpSpPr>
        <p:grpSpPr>
          <a:xfrm rot="-10800000">
            <a:off x="16072250" y="674588"/>
            <a:ext cx="485486" cy="222450"/>
            <a:chOff x="0" y="0"/>
            <a:chExt cx="647314" cy="296600"/>
          </a:xfrm>
        </p:grpSpPr>
        <p:sp>
          <p:nvSpPr>
            <p:cNvPr id="31" name="Freeform 31"/>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32" name="Freeform 32"/>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33" name="Freeform 33"/>
          <p:cNvSpPr/>
          <p:nvPr/>
        </p:nvSpPr>
        <p:spPr>
          <a:xfrm>
            <a:off x="1547909" y="4066314"/>
            <a:ext cx="3111334" cy="2382731"/>
          </a:xfrm>
          <a:custGeom>
            <a:avLst/>
            <a:gdLst/>
            <a:ahLst/>
            <a:cxnLst/>
            <a:rect l="l" t="t" r="r" b="b"/>
            <a:pathLst>
              <a:path w="3111334" h="2382731">
                <a:moveTo>
                  <a:pt x="0" y="0"/>
                </a:moveTo>
                <a:lnTo>
                  <a:pt x="3111334" y="0"/>
                </a:lnTo>
                <a:lnTo>
                  <a:pt x="3111334" y="2382730"/>
                </a:lnTo>
                <a:lnTo>
                  <a:pt x="0" y="2382730"/>
                </a:lnTo>
                <a:lnTo>
                  <a:pt x="0" y="0"/>
                </a:lnTo>
                <a:close/>
              </a:path>
            </a:pathLst>
          </a:custGeom>
          <a:blipFill>
            <a:blip r:embed="rId4"/>
            <a:stretch>
              <a:fillRect l="-22005" r="-14748"/>
            </a:stretch>
          </a:blipFill>
        </p:spPr>
        <p:txBody>
          <a:bodyPr/>
          <a:lstStyle/>
          <a:p>
            <a:endParaRPr lang="fr-FR"/>
          </a:p>
        </p:txBody>
      </p:sp>
      <p:sp>
        <p:nvSpPr>
          <p:cNvPr id="34" name="Freeform 34"/>
          <p:cNvSpPr/>
          <p:nvPr/>
        </p:nvSpPr>
        <p:spPr>
          <a:xfrm>
            <a:off x="7420885" y="4025768"/>
            <a:ext cx="3838443" cy="3301200"/>
          </a:xfrm>
          <a:custGeom>
            <a:avLst/>
            <a:gdLst/>
            <a:ahLst/>
            <a:cxnLst/>
            <a:rect l="l" t="t" r="r" b="b"/>
            <a:pathLst>
              <a:path w="3838443" h="3301200">
                <a:moveTo>
                  <a:pt x="0" y="0"/>
                </a:moveTo>
                <a:lnTo>
                  <a:pt x="3838444" y="0"/>
                </a:lnTo>
                <a:lnTo>
                  <a:pt x="3838444" y="3301200"/>
                </a:lnTo>
                <a:lnTo>
                  <a:pt x="0" y="3301200"/>
                </a:lnTo>
                <a:lnTo>
                  <a:pt x="0" y="0"/>
                </a:lnTo>
                <a:close/>
              </a:path>
            </a:pathLst>
          </a:custGeom>
          <a:blipFill>
            <a:blip r:embed="rId5"/>
            <a:stretch>
              <a:fillRect l="-27388" r="-26189"/>
            </a:stretch>
          </a:blipFill>
        </p:spPr>
        <p:txBody>
          <a:bodyPr/>
          <a:lstStyle/>
          <a:p>
            <a:endParaRPr lang="fr-FR"/>
          </a:p>
        </p:txBody>
      </p:sp>
      <p:sp>
        <p:nvSpPr>
          <p:cNvPr id="35" name="Freeform 35"/>
          <p:cNvSpPr/>
          <p:nvPr/>
        </p:nvSpPr>
        <p:spPr>
          <a:xfrm>
            <a:off x="14350046" y="4149848"/>
            <a:ext cx="1964946" cy="1987303"/>
          </a:xfrm>
          <a:custGeom>
            <a:avLst/>
            <a:gdLst/>
            <a:ahLst/>
            <a:cxnLst/>
            <a:rect l="l" t="t" r="r" b="b"/>
            <a:pathLst>
              <a:path w="1964946" h="1987303">
                <a:moveTo>
                  <a:pt x="0" y="0"/>
                </a:moveTo>
                <a:lnTo>
                  <a:pt x="1964946" y="0"/>
                </a:lnTo>
                <a:lnTo>
                  <a:pt x="1964946" y="1987304"/>
                </a:lnTo>
                <a:lnTo>
                  <a:pt x="0" y="19873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6" name="Freeform 36"/>
          <p:cNvSpPr/>
          <p:nvPr/>
        </p:nvSpPr>
        <p:spPr>
          <a:xfrm>
            <a:off x="483804" y="1932224"/>
            <a:ext cx="870056" cy="870056"/>
          </a:xfrm>
          <a:custGeom>
            <a:avLst/>
            <a:gdLst/>
            <a:ahLst/>
            <a:cxnLst/>
            <a:rect l="l" t="t" r="r" b="b"/>
            <a:pathLst>
              <a:path w="870056" h="870056">
                <a:moveTo>
                  <a:pt x="0" y="0"/>
                </a:moveTo>
                <a:lnTo>
                  <a:pt x="870055" y="0"/>
                </a:lnTo>
                <a:lnTo>
                  <a:pt x="870055" y="870056"/>
                </a:lnTo>
                <a:lnTo>
                  <a:pt x="0" y="8700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37" name="TextBox 37"/>
          <p:cNvSpPr txBox="1"/>
          <p:nvPr/>
        </p:nvSpPr>
        <p:spPr>
          <a:xfrm>
            <a:off x="1547909" y="2111030"/>
            <a:ext cx="5563219" cy="483869"/>
          </a:xfrm>
          <a:prstGeom prst="rect">
            <a:avLst/>
          </a:prstGeom>
        </p:spPr>
        <p:txBody>
          <a:bodyPr lIns="0" tIns="0" rIns="0" bIns="0" rtlCol="0" anchor="t">
            <a:spAutoFit/>
          </a:bodyPr>
          <a:lstStyle/>
          <a:p>
            <a:pPr algn="l">
              <a:lnSpc>
                <a:spcPts val="3840"/>
              </a:lnSpc>
            </a:pPr>
            <a:r>
              <a:rPr lang="en-US" sz="3000" spc="321">
                <a:solidFill>
                  <a:srgbClr val="FFFFFF"/>
                </a:solidFill>
                <a:latin typeface="Archivo Black"/>
                <a:ea typeface="Archivo Black"/>
                <a:cs typeface="Archivo Black"/>
                <a:sym typeface="Archivo Black"/>
              </a:rPr>
              <a:t>OUTILS UTILISÉS</a:t>
            </a:r>
          </a:p>
        </p:txBody>
      </p:sp>
      <p:sp>
        <p:nvSpPr>
          <p:cNvPr id="38" name="TextBox 38"/>
          <p:cNvSpPr txBox="1"/>
          <p:nvPr/>
        </p:nvSpPr>
        <p:spPr>
          <a:xfrm>
            <a:off x="13930296" y="6239969"/>
            <a:ext cx="2411095" cy="389576"/>
          </a:xfrm>
          <a:prstGeom prst="rect">
            <a:avLst/>
          </a:prstGeom>
        </p:spPr>
        <p:txBody>
          <a:bodyPr lIns="0" tIns="0" rIns="0" bIns="0" rtlCol="0" anchor="t">
            <a:spAutoFit/>
          </a:bodyPr>
          <a:lstStyle/>
          <a:p>
            <a:pPr algn="ctr">
              <a:lnSpc>
                <a:spcPts val="3177"/>
              </a:lnSpc>
            </a:pPr>
            <a:r>
              <a:rPr lang="en-US" sz="2269" spc="-15">
                <a:solidFill>
                  <a:srgbClr val="FFFFFF"/>
                </a:solidFill>
                <a:latin typeface="Inter"/>
                <a:ea typeface="Inter"/>
                <a:cs typeface="Inter"/>
                <a:sym typeface="Inter"/>
              </a:rPr>
              <a:t>Python</a:t>
            </a:r>
          </a:p>
        </p:txBody>
      </p:sp>
      <p:sp>
        <p:nvSpPr>
          <p:cNvPr id="39" name="TextBox 39"/>
          <p:cNvSpPr txBox="1"/>
          <p:nvPr/>
        </p:nvSpPr>
        <p:spPr>
          <a:xfrm>
            <a:off x="1742834" y="6230444"/>
            <a:ext cx="2411095" cy="389576"/>
          </a:xfrm>
          <a:prstGeom prst="rect">
            <a:avLst/>
          </a:prstGeom>
        </p:spPr>
        <p:txBody>
          <a:bodyPr lIns="0" tIns="0" rIns="0" bIns="0" rtlCol="0" anchor="t">
            <a:spAutoFit/>
          </a:bodyPr>
          <a:lstStyle/>
          <a:p>
            <a:pPr algn="ctr">
              <a:lnSpc>
                <a:spcPts val="3177"/>
              </a:lnSpc>
            </a:pPr>
            <a:r>
              <a:rPr lang="en-US" sz="2269" spc="-15">
                <a:solidFill>
                  <a:srgbClr val="FFFFFF"/>
                </a:solidFill>
                <a:latin typeface="Inter"/>
                <a:ea typeface="Inter"/>
                <a:cs typeface="Inter"/>
                <a:sym typeface="Inter"/>
              </a:rPr>
              <a:t>google colab</a:t>
            </a:r>
          </a:p>
        </p:txBody>
      </p:sp>
      <p:sp>
        <p:nvSpPr>
          <p:cNvPr id="40" name="TextBox 40"/>
          <p:cNvSpPr txBox="1"/>
          <p:nvPr/>
        </p:nvSpPr>
        <p:spPr>
          <a:xfrm>
            <a:off x="17558238" y="9105900"/>
            <a:ext cx="295126"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6</a:t>
            </a:r>
          </a:p>
        </p:txBody>
      </p:sp>
      <p:sp>
        <p:nvSpPr>
          <p:cNvPr id="41" name="TextBox 41"/>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42" name="TextBox 42"/>
          <p:cNvSpPr txBox="1"/>
          <p:nvPr/>
        </p:nvSpPr>
        <p:spPr>
          <a:xfrm>
            <a:off x="2908386" y="990600"/>
            <a:ext cx="2748607" cy="266700"/>
          </a:xfrm>
          <a:prstGeom prst="rect">
            <a:avLst/>
          </a:prstGeom>
        </p:spPr>
        <p:txBody>
          <a:bodyPr lIns="0" tIns="0" rIns="0" bIns="0" rtlCol="0" anchor="t">
            <a:spAutoFit/>
          </a:bodyPr>
          <a:lstStyle/>
          <a:p>
            <a:pPr algn="ctr">
              <a:lnSpc>
                <a:spcPts val="1800"/>
              </a:lnSpc>
            </a:pPr>
            <a:r>
              <a:rPr lang="en-US" sz="1500" b="1" spc="-1">
                <a:solidFill>
                  <a:srgbClr val="FFFFFF"/>
                </a:solidFill>
                <a:latin typeface="Arial MT Pro Bold"/>
                <a:ea typeface="Arial MT Pro Bold"/>
                <a:cs typeface="Arial MT Pro Bold"/>
                <a:sym typeface="Arial MT Pro Bold"/>
              </a:rPr>
              <a:t>Problématique</a:t>
            </a:r>
          </a:p>
        </p:txBody>
      </p:sp>
      <p:sp>
        <p:nvSpPr>
          <p:cNvPr id="43" name="TextBox 43"/>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F27100"/>
                </a:solidFill>
                <a:latin typeface="Arial MT Pro Bold"/>
                <a:ea typeface="Arial MT Pro Bold"/>
                <a:cs typeface="Arial MT Pro Bold"/>
                <a:sym typeface="Arial MT Pro Bold"/>
              </a:rPr>
              <a:t>Données &amp;</a:t>
            </a:r>
          </a:p>
          <a:p>
            <a:pPr algn="ctr">
              <a:lnSpc>
                <a:spcPts val="1919"/>
              </a:lnSpc>
            </a:pPr>
            <a:r>
              <a:rPr lang="en-US" sz="1599" b="1" spc="-1">
                <a:solidFill>
                  <a:srgbClr val="F27100"/>
                </a:solidFill>
                <a:latin typeface="Arial MT Pro Bold"/>
                <a:ea typeface="Arial MT Pro Bold"/>
                <a:cs typeface="Arial MT Pro Bold"/>
                <a:sym typeface="Arial MT Pro Bold"/>
              </a:rPr>
              <a:t> Préparation</a:t>
            </a:r>
          </a:p>
        </p:txBody>
      </p:sp>
      <p:sp>
        <p:nvSpPr>
          <p:cNvPr id="44" name="TextBox 44"/>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D9D9D9"/>
                </a:solidFill>
                <a:latin typeface="Arial MT Pro Bold"/>
                <a:ea typeface="Arial MT Pro Bold"/>
                <a:cs typeface="Arial MT Pro Bold"/>
                <a:sym typeface="Arial MT Pro Bold"/>
              </a:rPr>
              <a:t>Méthodologie</a:t>
            </a:r>
          </a:p>
        </p:txBody>
      </p:sp>
      <p:sp>
        <p:nvSpPr>
          <p:cNvPr id="45" name="TextBox 45"/>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Modélisation &amp; Évaluation</a:t>
            </a:r>
          </a:p>
        </p:txBody>
      </p:sp>
      <p:sp>
        <p:nvSpPr>
          <p:cNvPr id="46" name="TextBox 46"/>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47" name="TextBox 47"/>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072250" y="674588"/>
            <a:ext cx="485486" cy="222450"/>
            <a:chOff x="0" y="0"/>
            <a:chExt cx="647314" cy="296600"/>
          </a:xfrm>
        </p:grpSpPr>
        <p:sp>
          <p:nvSpPr>
            <p:cNvPr id="3" name="Freeform 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4" name="Freeform 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5" name="AutoShape 5"/>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6" name="Group 6"/>
          <p:cNvGrpSpPr/>
          <p:nvPr/>
        </p:nvGrpSpPr>
        <p:grpSpPr>
          <a:xfrm rot="-10800000">
            <a:off x="1462253" y="674588"/>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4039947" y="674587"/>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644640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87F16"/>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8852868" y="674588"/>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1259329" y="674587"/>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3665789"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4" name="Group 24"/>
          <p:cNvGrpSpPr/>
          <p:nvPr/>
        </p:nvGrpSpPr>
        <p:grpSpPr>
          <a:xfrm rot="-10800000">
            <a:off x="16072250" y="674588"/>
            <a:ext cx="485486" cy="222450"/>
            <a:chOff x="0" y="0"/>
            <a:chExt cx="647314" cy="296600"/>
          </a:xfrm>
        </p:grpSpPr>
        <p:sp>
          <p:nvSpPr>
            <p:cNvPr id="25" name="Freeform 25"/>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6" name="Freeform 26"/>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7" name="Freeform 27"/>
          <p:cNvSpPr/>
          <p:nvPr/>
        </p:nvSpPr>
        <p:spPr>
          <a:xfrm>
            <a:off x="2988404" y="3242599"/>
            <a:ext cx="11301259" cy="3424098"/>
          </a:xfrm>
          <a:custGeom>
            <a:avLst/>
            <a:gdLst/>
            <a:ahLst/>
            <a:cxnLst/>
            <a:rect l="l" t="t" r="r" b="b"/>
            <a:pathLst>
              <a:path w="11301259" h="3424098">
                <a:moveTo>
                  <a:pt x="0" y="0"/>
                </a:moveTo>
                <a:lnTo>
                  <a:pt x="11301258" y="0"/>
                </a:lnTo>
                <a:lnTo>
                  <a:pt x="11301258" y="3424098"/>
                </a:lnTo>
                <a:lnTo>
                  <a:pt x="0" y="3424098"/>
                </a:lnTo>
                <a:lnTo>
                  <a:pt x="0" y="0"/>
                </a:lnTo>
                <a:close/>
              </a:path>
            </a:pathLst>
          </a:custGeom>
          <a:blipFill>
            <a:blip r:embed="rId3"/>
            <a:stretch>
              <a:fillRect l="-708" r="-708"/>
            </a:stretch>
          </a:blipFill>
        </p:spPr>
        <p:txBody>
          <a:bodyPr/>
          <a:lstStyle/>
          <a:p>
            <a:endParaRPr lang="fr-FR"/>
          </a:p>
        </p:txBody>
      </p:sp>
      <p:sp>
        <p:nvSpPr>
          <p:cNvPr id="28" name="Freeform 28"/>
          <p:cNvSpPr/>
          <p:nvPr/>
        </p:nvSpPr>
        <p:spPr>
          <a:xfrm>
            <a:off x="483804" y="1902690"/>
            <a:ext cx="929125" cy="929125"/>
          </a:xfrm>
          <a:custGeom>
            <a:avLst/>
            <a:gdLst/>
            <a:ahLst/>
            <a:cxnLst/>
            <a:rect l="l" t="t" r="r" b="b"/>
            <a:pathLst>
              <a:path w="929125" h="929125">
                <a:moveTo>
                  <a:pt x="0" y="0"/>
                </a:moveTo>
                <a:lnTo>
                  <a:pt x="929125" y="0"/>
                </a:lnTo>
                <a:lnTo>
                  <a:pt x="929125" y="929125"/>
                </a:lnTo>
                <a:lnTo>
                  <a:pt x="0" y="929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29" name="TextBox 29"/>
          <p:cNvSpPr txBox="1"/>
          <p:nvPr/>
        </p:nvSpPr>
        <p:spPr>
          <a:xfrm>
            <a:off x="1547909" y="2111030"/>
            <a:ext cx="5563219" cy="483869"/>
          </a:xfrm>
          <a:prstGeom prst="rect">
            <a:avLst/>
          </a:prstGeom>
        </p:spPr>
        <p:txBody>
          <a:bodyPr lIns="0" tIns="0" rIns="0" bIns="0" rtlCol="0" anchor="t">
            <a:spAutoFit/>
          </a:bodyPr>
          <a:lstStyle/>
          <a:p>
            <a:pPr algn="l">
              <a:lnSpc>
                <a:spcPts val="3840"/>
              </a:lnSpc>
            </a:pPr>
            <a:r>
              <a:rPr lang="en-US" sz="3000" spc="321">
                <a:solidFill>
                  <a:srgbClr val="FFFFFF"/>
                </a:solidFill>
                <a:latin typeface="Archivo Black"/>
                <a:ea typeface="Archivo Black"/>
                <a:cs typeface="Archivo Black"/>
                <a:sym typeface="Archivo Black"/>
              </a:rPr>
              <a:t>JEU DE DONNÉES</a:t>
            </a:r>
          </a:p>
        </p:txBody>
      </p:sp>
      <p:sp>
        <p:nvSpPr>
          <p:cNvPr id="30" name="TextBox 30"/>
          <p:cNvSpPr txBox="1"/>
          <p:nvPr/>
        </p:nvSpPr>
        <p:spPr>
          <a:xfrm>
            <a:off x="17558238" y="9105900"/>
            <a:ext cx="295126"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7</a:t>
            </a:r>
          </a:p>
        </p:txBody>
      </p:sp>
      <p:sp>
        <p:nvSpPr>
          <p:cNvPr id="31" name="TextBox 31"/>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32" name="TextBox 32"/>
          <p:cNvSpPr txBox="1"/>
          <p:nvPr/>
        </p:nvSpPr>
        <p:spPr>
          <a:xfrm>
            <a:off x="2908386" y="990600"/>
            <a:ext cx="2748607" cy="266700"/>
          </a:xfrm>
          <a:prstGeom prst="rect">
            <a:avLst/>
          </a:prstGeom>
        </p:spPr>
        <p:txBody>
          <a:bodyPr lIns="0" tIns="0" rIns="0" bIns="0" rtlCol="0" anchor="t">
            <a:spAutoFit/>
          </a:bodyPr>
          <a:lstStyle/>
          <a:p>
            <a:pPr algn="ctr">
              <a:lnSpc>
                <a:spcPts val="1800"/>
              </a:lnSpc>
            </a:pPr>
            <a:r>
              <a:rPr lang="en-US" sz="1500" b="1">
                <a:solidFill>
                  <a:srgbClr val="FFFFFF"/>
                </a:solidFill>
                <a:latin typeface="Arial MT Pro Bold"/>
                <a:ea typeface="Arial MT Pro Bold"/>
                <a:cs typeface="Arial MT Pro Bold"/>
                <a:sym typeface="Arial MT Pro Bold"/>
              </a:rPr>
              <a:t>Problématique</a:t>
            </a:r>
          </a:p>
        </p:txBody>
      </p:sp>
      <p:sp>
        <p:nvSpPr>
          <p:cNvPr id="33" name="TextBox 33"/>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F87F16"/>
                </a:solidFill>
                <a:latin typeface="Arial MT Pro Bold"/>
                <a:ea typeface="Arial MT Pro Bold"/>
                <a:cs typeface="Arial MT Pro Bold"/>
                <a:sym typeface="Arial MT Pro Bold"/>
              </a:rPr>
              <a:t>Données &amp;</a:t>
            </a:r>
          </a:p>
          <a:p>
            <a:pPr algn="ctr">
              <a:lnSpc>
                <a:spcPts val="1919"/>
              </a:lnSpc>
            </a:pPr>
            <a:r>
              <a:rPr lang="en-US" sz="1599" b="1" spc="-1">
                <a:solidFill>
                  <a:srgbClr val="F87F16"/>
                </a:solidFill>
                <a:latin typeface="Arial MT Pro Bold"/>
                <a:ea typeface="Arial MT Pro Bold"/>
                <a:cs typeface="Arial MT Pro Bold"/>
                <a:sym typeface="Arial MT Pro Bold"/>
              </a:rPr>
              <a:t> Préparation</a:t>
            </a:r>
          </a:p>
        </p:txBody>
      </p:sp>
      <p:sp>
        <p:nvSpPr>
          <p:cNvPr id="34" name="TextBox 34"/>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D9D9D9"/>
                </a:solidFill>
                <a:latin typeface="Arial MT Pro Bold"/>
                <a:ea typeface="Arial MT Pro Bold"/>
                <a:cs typeface="Arial MT Pro Bold"/>
                <a:sym typeface="Arial MT Pro Bold"/>
              </a:rPr>
              <a:t>Méthodologie</a:t>
            </a:r>
          </a:p>
        </p:txBody>
      </p:sp>
      <p:sp>
        <p:nvSpPr>
          <p:cNvPr id="35" name="TextBox 35"/>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Modélisation &amp; Évaluation</a:t>
            </a:r>
          </a:p>
        </p:txBody>
      </p:sp>
      <p:sp>
        <p:nvSpPr>
          <p:cNvPr id="36" name="TextBox 36"/>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37" name="TextBox 37"/>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
        <p:nvSpPr>
          <p:cNvPr id="38" name="TextBox 38"/>
          <p:cNvSpPr txBox="1"/>
          <p:nvPr/>
        </p:nvSpPr>
        <p:spPr>
          <a:xfrm>
            <a:off x="5958884" y="7304872"/>
            <a:ext cx="5958242" cy="2286000"/>
          </a:xfrm>
          <a:prstGeom prst="rect">
            <a:avLst/>
          </a:prstGeom>
        </p:spPr>
        <p:txBody>
          <a:bodyPr lIns="0" tIns="0" rIns="0" bIns="0" rtlCol="0" anchor="t">
            <a:spAutoFit/>
          </a:bodyPr>
          <a:lstStyle/>
          <a:p>
            <a:pPr algn="ctr">
              <a:lnSpc>
                <a:spcPts val="4542"/>
              </a:lnSpc>
              <a:spcBef>
                <a:spcPct val="0"/>
              </a:spcBef>
            </a:pPr>
            <a:r>
              <a:rPr lang="en-US" sz="3785" spc="-2">
                <a:solidFill>
                  <a:srgbClr val="FFFFFF"/>
                </a:solidFill>
                <a:latin typeface="Canva Sans"/>
                <a:ea typeface="Canva Sans"/>
                <a:cs typeface="Canva Sans"/>
                <a:sym typeface="Canva Sans"/>
              </a:rPr>
              <a:t>Dataset : BankChurners</a:t>
            </a:r>
          </a:p>
          <a:p>
            <a:pPr algn="ctr">
              <a:lnSpc>
                <a:spcPts val="4542"/>
              </a:lnSpc>
              <a:spcBef>
                <a:spcPct val="0"/>
              </a:spcBef>
            </a:pPr>
            <a:r>
              <a:rPr lang="en-US" sz="3785" spc="-2">
                <a:solidFill>
                  <a:srgbClr val="FFFFFF"/>
                </a:solidFill>
                <a:latin typeface="Canva Sans"/>
                <a:ea typeface="Canva Sans"/>
                <a:cs typeface="Canva Sans"/>
                <a:sym typeface="Canva Sans"/>
              </a:rPr>
              <a:t>10 127 clients</a:t>
            </a:r>
          </a:p>
          <a:p>
            <a:pPr algn="ctr">
              <a:lnSpc>
                <a:spcPts val="4542"/>
              </a:lnSpc>
              <a:spcBef>
                <a:spcPct val="0"/>
              </a:spcBef>
            </a:pPr>
            <a:r>
              <a:rPr lang="en-US" sz="3785" spc="-2">
                <a:solidFill>
                  <a:srgbClr val="FFFFFF"/>
                </a:solidFill>
                <a:latin typeface="Canva Sans"/>
                <a:ea typeface="Canva Sans"/>
                <a:cs typeface="Canva Sans"/>
                <a:sym typeface="Canva Sans"/>
              </a:rPr>
              <a:t>23 variables</a:t>
            </a:r>
          </a:p>
          <a:p>
            <a:pPr algn="ctr">
              <a:lnSpc>
                <a:spcPts val="4542"/>
              </a:lnSpc>
              <a:spcBef>
                <a:spcPct val="0"/>
              </a:spcBef>
            </a:pPr>
            <a:r>
              <a:rPr lang="en-US" sz="3785" spc="-2">
                <a:solidFill>
                  <a:srgbClr val="FFFFFF"/>
                </a:solidFill>
                <a:latin typeface="Canva Sans"/>
                <a:ea typeface="Canva Sans"/>
                <a:cs typeface="Canva Sans"/>
                <a:sym typeface="Canva Sans"/>
              </a:rPr>
              <a:t>16 % de clients attrités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072250" y="674588"/>
            <a:ext cx="485486" cy="222450"/>
            <a:chOff x="0" y="0"/>
            <a:chExt cx="647314" cy="296600"/>
          </a:xfrm>
        </p:grpSpPr>
        <p:sp>
          <p:nvSpPr>
            <p:cNvPr id="3" name="Freeform 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4" name="Freeform 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5" name="AutoShape 5"/>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6" name="Group 6"/>
          <p:cNvGrpSpPr/>
          <p:nvPr/>
        </p:nvGrpSpPr>
        <p:grpSpPr>
          <a:xfrm rot="-10800000">
            <a:off x="1462253" y="674588"/>
            <a:ext cx="485486" cy="222450"/>
            <a:chOff x="0" y="0"/>
            <a:chExt cx="647314" cy="296600"/>
          </a:xfrm>
        </p:grpSpPr>
        <p:sp>
          <p:nvSpPr>
            <p:cNvPr id="7" name="Freeform 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8" name="Freeform 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9" name="Group 9"/>
          <p:cNvGrpSpPr/>
          <p:nvPr/>
        </p:nvGrpSpPr>
        <p:grpSpPr>
          <a:xfrm rot="-10800000">
            <a:off x="4039947" y="674587"/>
            <a:ext cx="485486" cy="222450"/>
            <a:chOff x="0" y="0"/>
            <a:chExt cx="647314" cy="296600"/>
          </a:xfrm>
        </p:grpSpPr>
        <p:sp>
          <p:nvSpPr>
            <p:cNvPr id="10" name="Freeform 10"/>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2F2F2"/>
            </a:solidFill>
          </p:spPr>
          <p:txBody>
            <a:bodyPr/>
            <a:lstStyle/>
            <a:p>
              <a:endParaRPr lang="fr-FR"/>
            </a:p>
          </p:txBody>
        </p:sp>
        <p:sp>
          <p:nvSpPr>
            <p:cNvPr id="11" name="Freeform 11"/>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2" name="Group 12"/>
          <p:cNvGrpSpPr/>
          <p:nvPr/>
        </p:nvGrpSpPr>
        <p:grpSpPr>
          <a:xfrm rot="-10800000">
            <a:off x="6446408" y="674588"/>
            <a:ext cx="485486" cy="222450"/>
            <a:chOff x="0" y="0"/>
            <a:chExt cx="647314" cy="296600"/>
          </a:xfrm>
        </p:grpSpPr>
        <p:sp>
          <p:nvSpPr>
            <p:cNvPr id="13" name="Freeform 13"/>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87F16"/>
            </a:solidFill>
          </p:spPr>
          <p:txBody>
            <a:bodyPr/>
            <a:lstStyle/>
            <a:p>
              <a:endParaRPr lang="fr-FR"/>
            </a:p>
          </p:txBody>
        </p:sp>
        <p:sp>
          <p:nvSpPr>
            <p:cNvPr id="14" name="Freeform 14"/>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5" name="Group 15"/>
          <p:cNvGrpSpPr/>
          <p:nvPr/>
        </p:nvGrpSpPr>
        <p:grpSpPr>
          <a:xfrm rot="-10800000">
            <a:off x="8852868" y="674588"/>
            <a:ext cx="485486" cy="222450"/>
            <a:chOff x="0" y="0"/>
            <a:chExt cx="647314" cy="296600"/>
          </a:xfrm>
        </p:grpSpPr>
        <p:sp>
          <p:nvSpPr>
            <p:cNvPr id="16" name="Freeform 16"/>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17" name="Freeform 17"/>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8" name="Group 18"/>
          <p:cNvGrpSpPr/>
          <p:nvPr/>
        </p:nvGrpSpPr>
        <p:grpSpPr>
          <a:xfrm rot="-10800000">
            <a:off x="11259329" y="674587"/>
            <a:ext cx="485486" cy="222450"/>
            <a:chOff x="0" y="0"/>
            <a:chExt cx="647314" cy="296600"/>
          </a:xfrm>
        </p:grpSpPr>
        <p:sp>
          <p:nvSpPr>
            <p:cNvPr id="19" name="Freeform 1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0" name="Freeform 2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1" name="Group 21"/>
          <p:cNvGrpSpPr/>
          <p:nvPr/>
        </p:nvGrpSpPr>
        <p:grpSpPr>
          <a:xfrm rot="-10800000">
            <a:off x="13665789" y="674588"/>
            <a:ext cx="485486" cy="222450"/>
            <a:chOff x="0" y="0"/>
            <a:chExt cx="647314" cy="296600"/>
          </a:xfrm>
        </p:grpSpPr>
        <p:sp>
          <p:nvSpPr>
            <p:cNvPr id="22" name="Freeform 2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3" name="Freeform 2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4" name="Group 24"/>
          <p:cNvGrpSpPr/>
          <p:nvPr/>
        </p:nvGrpSpPr>
        <p:grpSpPr>
          <a:xfrm rot="-10800000">
            <a:off x="16072250" y="674588"/>
            <a:ext cx="485486" cy="222450"/>
            <a:chOff x="0" y="0"/>
            <a:chExt cx="647314" cy="296600"/>
          </a:xfrm>
        </p:grpSpPr>
        <p:sp>
          <p:nvSpPr>
            <p:cNvPr id="25" name="Freeform 25"/>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6" name="Freeform 26"/>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7" name="Freeform 27"/>
          <p:cNvSpPr/>
          <p:nvPr/>
        </p:nvSpPr>
        <p:spPr>
          <a:xfrm>
            <a:off x="2988404" y="3242599"/>
            <a:ext cx="11301259" cy="3424098"/>
          </a:xfrm>
          <a:custGeom>
            <a:avLst/>
            <a:gdLst/>
            <a:ahLst/>
            <a:cxnLst/>
            <a:rect l="l" t="t" r="r" b="b"/>
            <a:pathLst>
              <a:path w="11301259" h="3424098">
                <a:moveTo>
                  <a:pt x="0" y="0"/>
                </a:moveTo>
                <a:lnTo>
                  <a:pt x="11301258" y="0"/>
                </a:lnTo>
                <a:lnTo>
                  <a:pt x="11301258" y="3424098"/>
                </a:lnTo>
                <a:lnTo>
                  <a:pt x="0" y="3424098"/>
                </a:lnTo>
                <a:lnTo>
                  <a:pt x="0" y="0"/>
                </a:lnTo>
                <a:close/>
              </a:path>
            </a:pathLst>
          </a:custGeom>
          <a:blipFill>
            <a:blip r:embed="rId3"/>
            <a:stretch>
              <a:fillRect l="-708" r="-708"/>
            </a:stretch>
          </a:blipFill>
        </p:spPr>
        <p:txBody>
          <a:bodyPr/>
          <a:lstStyle/>
          <a:p>
            <a:endParaRPr lang="fr-FR"/>
          </a:p>
        </p:txBody>
      </p:sp>
      <p:sp>
        <p:nvSpPr>
          <p:cNvPr id="28" name="TextBox 28"/>
          <p:cNvSpPr txBox="1"/>
          <p:nvPr/>
        </p:nvSpPr>
        <p:spPr>
          <a:xfrm>
            <a:off x="1547909" y="2111030"/>
            <a:ext cx="5563219" cy="483869"/>
          </a:xfrm>
          <a:prstGeom prst="rect">
            <a:avLst/>
          </a:prstGeom>
        </p:spPr>
        <p:txBody>
          <a:bodyPr lIns="0" tIns="0" rIns="0" bIns="0" rtlCol="0" anchor="t">
            <a:spAutoFit/>
          </a:bodyPr>
          <a:lstStyle/>
          <a:p>
            <a:pPr algn="l">
              <a:lnSpc>
                <a:spcPts val="3840"/>
              </a:lnSpc>
            </a:pPr>
            <a:r>
              <a:rPr lang="en-US" sz="3000" spc="321">
                <a:solidFill>
                  <a:srgbClr val="FFFFFF"/>
                </a:solidFill>
                <a:latin typeface="Archivo Black"/>
                <a:ea typeface="Archivo Black"/>
                <a:cs typeface="Archivo Black"/>
                <a:sym typeface="Archivo Black"/>
              </a:rPr>
              <a:t>TYPES DE VARIABLES</a:t>
            </a:r>
          </a:p>
        </p:txBody>
      </p:sp>
      <p:sp>
        <p:nvSpPr>
          <p:cNvPr id="29" name="TextBox 29"/>
          <p:cNvSpPr txBox="1"/>
          <p:nvPr/>
        </p:nvSpPr>
        <p:spPr>
          <a:xfrm>
            <a:off x="17558238" y="9105900"/>
            <a:ext cx="295126"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8</a:t>
            </a:r>
          </a:p>
        </p:txBody>
      </p:sp>
      <p:sp>
        <p:nvSpPr>
          <p:cNvPr id="30" name="TextBox 30"/>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31" name="TextBox 31"/>
          <p:cNvSpPr txBox="1"/>
          <p:nvPr/>
        </p:nvSpPr>
        <p:spPr>
          <a:xfrm>
            <a:off x="2908386" y="990600"/>
            <a:ext cx="2748607" cy="266700"/>
          </a:xfrm>
          <a:prstGeom prst="rect">
            <a:avLst/>
          </a:prstGeom>
        </p:spPr>
        <p:txBody>
          <a:bodyPr lIns="0" tIns="0" rIns="0" bIns="0" rtlCol="0" anchor="t">
            <a:spAutoFit/>
          </a:bodyPr>
          <a:lstStyle/>
          <a:p>
            <a:pPr algn="ctr">
              <a:lnSpc>
                <a:spcPts val="1800"/>
              </a:lnSpc>
            </a:pPr>
            <a:r>
              <a:rPr lang="en-US" sz="1500" b="1">
                <a:solidFill>
                  <a:srgbClr val="F2F2F2"/>
                </a:solidFill>
                <a:latin typeface="Arial MT Pro Bold"/>
                <a:ea typeface="Arial MT Pro Bold"/>
                <a:cs typeface="Arial MT Pro Bold"/>
                <a:sym typeface="Arial MT Pro Bold"/>
              </a:rPr>
              <a:t>Problématique</a:t>
            </a:r>
          </a:p>
        </p:txBody>
      </p:sp>
      <p:sp>
        <p:nvSpPr>
          <p:cNvPr id="32" name="TextBox 32"/>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F87F16"/>
                </a:solidFill>
                <a:latin typeface="Arial MT Pro Bold"/>
                <a:ea typeface="Arial MT Pro Bold"/>
                <a:cs typeface="Arial MT Pro Bold"/>
                <a:sym typeface="Arial MT Pro Bold"/>
              </a:rPr>
              <a:t>Données &amp;</a:t>
            </a:r>
          </a:p>
          <a:p>
            <a:pPr algn="ctr">
              <a:lnSpc>
                <a:spcPts val="1919"/>
              </a:lnSpc>
            </a:pPr>
            <a:r>
              <a:rPr lang="en-US" sz="1599" b="1" spc="-1">
                <a:solidFill>
                  <a:srgbClr val="F87F16"/>
                </a:solidFill>
                <a:latin typeface="Arial MT Pro Bold"/>
                <a:ea typeface="Arial MT Pro Bold"/>
                <a:cs typeface="Arial MT Pro Bold"/>
                <a:sym typeface="Arial MT Pro Bold"/>
              </a:rPr>
              <a:t> Préparation</a:t>
            </a:r>
          </a:p>
        </p:txBody>
      </p:sp>
      <p:sp>
        <p:nvSpPr>
          <p:cNvPr id="33" name="TextBox 33"/>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D9D9D9"/>
                </a:solidFill>
                <a:latin typeface="Arial MT Pro Bold"/>
                <a:ea typeface="Arial MT Pro Bold"/>
                <a:cs typeface="Arial MT Pro Bold"/>
                <a:sym typeface="Arial MT Pro Bold"/>
              </a:rPr>
              <a:t>Méthodologie</a:t>
            </a:r>
          </a:p>
        </p:txBody>
      </p:sp>
      <p:sp>
        <p:nvSpPr>
          <p:cNvPr id="34" name="TextBox 34"/>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Modélisation &amp; Évaluation</a:t>
            </a:r>
          </a:p>
        </p:txBody>
      </p:sp>
      <p:sp>
        <p:nvSpPr>
          <p:cNvPr id="35" name="TextBox 35"/>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36" name="TextBox 36"/>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
        <p:nvSpPr>
          <p:cNvPr id="37" name="TextBox 37"/>
          <p:cNvSpPr txBox="1"/>
          <p:nvPr/>
        </p:nvSpPr>
        <p:spPr>
          <a:xfrm>
            <a:off x="6116490" y="6904822"/>
            <a:ext cx="5958242" cy="2857500"/>
          </a:xfrm>
          <a:prstGeom prst="rect">
            <a:avLst/>
          </a:prstGeom>
        </p:spPr>
        <p:txBody>
          <a:bodyPr lIns="0" tIns="0" rIns="0" bIns="0" rtlCol="0" anchor="t">
            <a:spAutoFit/>
          </a:bodyPr>
          <a:lstStyle/>
          <a:p>
            <a:pPr marL="817308" lvl="1" indent="-408654" algn="ctr">
              <a:lnSpc>
                <a:spcPts val="4542"/>
              </a:lnSpc>
              <a:spcBef>
                <a:spcPct val="0"/>
              </a:spcBef>
              <a:buFont typeface="Arial"/>
              <a:buChar char="•"/>
            </a:pPr>
            <a:r>
              <a:rPr lang="en-US" sz="3785" spc="-2">
                <a:solidFill>
                  <a:srgbClr val="FFFFFF"/>
                </a:solidFill>
                <a:latin typeface="Canva Sans"/>
                <a:ea typeface="Canva Sans"/>
                <a:cs typeface="Canva Sans"/>
                <a:sym typeface="Canva Sans"/>
              </a:rPr>
              <a:t>Démographiques</a:t>
            </a:r>
          </a:p>
          <a:p>
            <a:pPr marL="817308" lvl="1" indent="-408654" algn="ctr">
              <a:lnSpc>
                <a:spcPts val="4542"/>
              </a:lnSpc>
              <a:spcBef>
                <a:spcPct val="0"/>
              </a:spcBef>
              <a:buFont typeface="Arial"/>
              <a:buChar char="•"/>
            </a:pPr>
            <a:r>
              <a:rPr lang="en-US" sz="3785">
                <a:solidFill>
                  <a:srgbClr val="FFFFFF"/>
                </a:solidFill>
                <a:latin typeface="Canva Sans"/>
                <a:ea typeface="Canva Sans"/>
                <a:cs typeface="Canva Sans"/>
                <a:sym typeface="Canva Sans"/>
              </a:rPr>
              <a:t>Financières</a:t>
            </a:r>
          </a:p>
          <a:p>
            <a:pPr marL="817308" lvl="1" indent="-408654" algn="ctr">
              <a:lnSpc>
                <a:spcPts val="4542"/>
              </a:lnSpc>
              <a:spcBef>
                <a:spcPct val="0"/>
              </a:spcBef>
              <a:buFont typeface="Arial"/>
              <a:buChar char="•"/>
            </a:pPr>
            <a:r>
              <a:rPr lang="en-US" sz="3785" spc="-2">
                <a:solidFill>
                  <a:srgbClr val="FFFFFF"/>
                </a:solidFill>
                <a:latin typeface="Canva Sans"/>
                <a:ea typeface="Canva Sans"/>
                <a:cs typeface="Canva Sans"/>
                <a:sym typeface="Canva Sans"/>
              </a:rPr>
              <a:t>Comportementales</a:t>
            </a:r>
          </a:p>
          <a:p>
            <a:pPr marL="817308" lvl="1" indent="-408654" algn="ctr">
              <a:lnSpc>
                <a:spcPts val="4542"/>
              </a:lnSpc>
              <a:spcBef>
                <a:spcPct val="0"/>
              </a:spcBef>
              <a:buFont typeface="Arial"/>
              <a:buChar char="•"/>
            </a:pPr>
            <a:r>
              <a:rPr lang="en-US" sz="3785">
                <a:solidFill>
                  <a:srgbClr val="FFFFFF"/>
                </a:solidFill>
                <a:latin typeface="Canva Sans"/>
                <a:ea typeface="Canva Sans"/>
                <a:cs typeface="Canva Sans"/>
                <a:sym typeface="Canva Sans"/>
              </a:rPr>
              <a:t>Variable cible : Churn (0 / 1)</a:t>
            </a:r>
          </a:p>
        </p:txBody>
      </p:sp>
      <p:sp>
        <p:nvSpPr>
          <p:cNvPr id="38" name="Freeform 38"/>
          <p:cNvSpPr/>
          <p:nvPr/>
        </p:nvSpPr>
        <p:spPr>
          <a:xfrm>
            <a:off x="483804" y="1960337"/>
            <a:ext cx="813830" cy="813830"/>
          </a:xfrm>
          <a:custGeom>
            <a:avLst/>
            <a:gdLst/>
            <a:ahLst/>
            <a:cxnLst/>
            <a:rect l="l" t="t" r="r" b="b"/>
            <a:pathLst>
              <a:path w="813830" h="813830">
                <a:moveTo>
                  <a:pt x="0" y="0"/>
                </a:moveTo>
                <a:lnTo>
                  <a:pt x="813830" y="0"/>
                </a:lnTo>
                <a:lnTo>
                  <a:pt x="813830" y="813830"/>
                </a:lnTo>
                <a:lnTo>
                  <a:pt x="0" y="813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090F"/>
        </a:solidFill>
        <a:effectLst/>
      </p:bgPr>
    </p:bg>
    <p:spTree>
      <p:nvGrpSpPr>
        <p:cNvPr id="1" name=""/>
        <p:cNvGrpSpPr/>
        <p:nvPr/>
      </p:nvGrpSpPr>
      <p:grpSpPr>
        <a:xfrm>
          <a:off x="0" y="0"/>
          <a:ext cx="0" cy="0"/>
          <a:chOff x="0" y="0"/>
          <a:chExt cx="0" cy="0"/>
        </a:xfrm>
      </p:grpSpPr>
      <p:sp>
        <p:nvSpPr>
          <p:cNvPr id="2" name="Freeform 2"/>
          <p:cNvSpPr/>
          <p:nvPr/>
        </p:nvSpPr>
        <p:spPr>
          <a:xfrm>
            <a:off x="5656994" y="1787256"/>
            <a:ext cx="8137947" cy="7832774"/>
          </a:xfrm>
          <a:custGeom>
            <a:avLst/>
            <a:gdLst/>
            <a:ahLst/>
            <a:cxnLst/>
            <a:rect l="l" t="t" r="r" b="b"/>
            <a:pathLst>
              <a:path w="8137947" h="7832774">
                <a:moveTo>
                  <a:pt x="0" y="0"/>
                </a:moveTo>
                <a:lnTo>
                  <a:pt x="8137946" y="0"/>
                </a:lnTo>
                <a:lnTo>
                  <a:pt x="8137946" y="7832774"/>
                </a:lnTo>
                <a:lnTo>
                  <a:pt x="0" y="7832774"/>
                </a:lnTo>
                <a:lnTo>
                  <a:pt x="0" y="0"/>
                </a:lnTo>
                <a:close/>
              </a:path>
            </a:pathLst>
          </a:custGeom>
          <a:blipFill>
            <a:blip r:embed="rId3"/>
            <a:stretch>
              <a:fillRect/>
            </a:stretch>
          </a:blipFill>
        </p:spPr>
        <p:txBody>
          <a:bodyPr/>
          <a:lstStyle/>
          <a:p>
            <a:endParaRPr lang="fr-FR"/>
          </a:p>
        </p:txBody>
      </p:sp>
      <p:sp>
        <p:nvSpPr>
          <p:cNvPr id="3" name="Freeform 3"/>
          <p:cNvSpPr/>
          <p:nvPr/>
        </p:nvSpPr>
        <p:spPr>
          <a:xfrm>
            <a:off x="9144000" y="4549176"/>
            <a:ext cx="987853" cy="1204699"/>
          </a:xfrm>
          <a:custGeom>
            <a:avLst/>
            <a:gdLst/>
            <a:ahLst/>
            <a:cxnLst/>
            <a:rect l="l" t="t" r="r" b="b"/>
            <a:pathLst>
              <a:path w="987853" h="1204699">
                <a:moveTo>
                  <a:pt x="0" y="0"/>
                </a:moveTo>
                <a:lnTo>
                  <a:pt x="987853" y="0"/>
                </a:lnTo>
                <a:lnTo>
                  <a:pt x="987853" y="1204699"/>
                </a:lnTo>
                <a:lnTo>
                  <a:pt x="0" y="1204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4" name="Group 4"/>
          <p:cNvGrpSpPr/>
          <p:nvPr/>
        </p:nvGrpSpPr>
        <p:grpSpPr>
          <a:xfrm rot="-10800000">
            <a:off x="16072250" y="674588"/>
            <a:ext cx="485486" cy="222450"/>
            <a:chOff x="0" y="0"/>
            <a:chExt cx="647314" cy="296600"/>
          </a:xfrm>
        </p:grpSpPr>
        <p:sp>
          <p:nvSpPr>
            <p:cNvPr id="5" name="Freeform 5"/>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6" name="Freeform 6"/>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7" name="AutoShape 7"/>
          <p:cNvSpPr/>
          <p:nvPr/>
        </p:nvSpPr>
        <p:spPr>
          <a:xfrm flipV="1">
            <a:off x="373984" y="757241"/>
            <a:ext cx="17289851" cy="28571"/>
          </a:xfrm>
          <a:prstGeom prst="line">
            <a:avLst/>
          </a:prstGeom>
          <a:ln w="28575" cap="flat">
            <a:solidFill>
              <a:srgbClr val="737373">
                <a:alpha val="51765"/>
              </a:srgbClr>
            </a:solidFill>
            <a:prstDash val="solid"/>
            <a:headEnd type="none" w="sm" len="sm"/>
            <a:tailEnd type="none" w="sm" len="sm"/>
          </a:ln>
        </p:spPr>
        <p:txBody>
          <a:bodyPr/>
          <a:lstStyle/>
          <a:p>
            <a:endParaRPr lang="fr-FR"/>
          </a:p>
        </p:txBody>
      </p:sp>
      <p:grpSp>
        <p:nvGrpSpPr>
          <p:cNvPr id="8" name="Group 8"/>
          <p:cNvGrpSpPr/>
          <p:nvPr/>
        </p:nvGrpSpPr>
        <p:grpSpPr>
          <a:xfrm rot="-10800000">
            <a:off x="1462253" y="674588"/>
            <a:ext cx="485486" cy="222450"/>
            <a:chOff x="0" y="0"/>
            <a:chExt cx="647314" cy="296600"/>
          </a:xfrm>
        </p:grpSpPr>
        <p:sp>
          <p:nvSpPr>
            <p:cNvPr id="9" name="Freeform 9"/>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E9EBF4"/>
            </a:solidFill>
          </p:spPr>
          <p:txBody>
            <a:bodyPr/>
            <a:lstStyle/>
            <a:p>
              <a:endParaRPr lang="fr-FR"/>
            </a:p>
          </p:txBody>
        </p:sp>
        <p:sp>
          <p:nvSpPr>
            <p:cNvPr id="10" name="Freeform 10"/>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1" name="Group 11"/>
          <p:cNvGrpSpPr/>
          <p:nvPr/>
        </p:nvGrpSpPr>
        <p:grpSpPr>
          <a:xfrm rot="-10800000">
            <a:off x="4039947" y="674587"/>
            <a:ext cx="485486" cy="222450"/>
            <a:chOff x="0" y="0"/>
            <a:chExt cx="647314" cy="296600"/>
          </a:xfrm>
        </p:grpSpPr>
        <p:sp>
          <p:nvSpPr>
            <p:cNvPr id="12" name="Freeform 12"/>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CFDFE"/>
            </a:solidFill>
          </p:spPr>
          <p:txBody>
            <a:bodyPr/>
            <a:lstStyle/>
            <a:p>
              <a:endParaRPr lang="fr-FR"/>
            </a:p>
          </p:txBody>
        </p:sp>
        <p:sp>
          <p:nvSpPr>
            <p:cNvPr id="13" name="Freeform 13"/>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14" name="Group 14"/>
          <p:cNvGrpSpPr/>
          <p:nvPr/>
        </p:nvGrpSpPr>
        <p:grpSpPr>
          <a:xfrm rot="-10800000">
            <a:off x="6446408" y="674588"/>
            <a:ext cx="485486" cy="222450"/>
            <a:chOff x="0" y="0"/>
            <a:chExt cx="647314" cy="296600"/>
          </a:xfrm>
        </p:grpSpPr>
        <p:sp>
          <p:nvSpPr>
            <p:cNvPr id="15" name="Freeform 15"/>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FFFFF"/>
            </a:solidFill>
          </p:spPr>
          <p:txBody>
            <a:bodyPr/>
            <a:lstStyle/>
            <a:p>
              <a:endParaRPr lang="fr-FR"/>
            </a:p>
          </p:txBody>
        </p:sp>
        <p:sp>
          <p:nvSpPr>
            <p:cNvPr id="16" name="Freeform 16"/>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FFFFFF"/>
            </a:solidFill>
          </p:spPr>
          <p:txBody>
            <a:bodyPr/>
            <a:lstStyle/>
            <a:p>
              <a:endParaRPr lang="fr-FR"/>
            </a:p>
          </p:txBody>
        </p:sp>
      </p:grpSp>
      <p:grpSp>
        <p:nvGrpSpPr>
          <p:cNvPr id="17" name="Group 17"/>
          <p:cNvGrpSpPr/>
          <p:nvPr/>
        </p:nvGrpSpPr>
        <p:grpSpPr>
          <a:xfrm rot="-10800000">
            <a:off x="8852868" y="674588"/>
            <a:ext cx="485486" cy="222450"/>
            <a:chOff x="0" y="0"/>
            <a:chExt cx="647314" cy="296600"/>
          </a:xfrm>
        </p:grpSpPr>
        <p:sp>
          <p:nvSpPr>
            <p:cNvPr id="18" name="Freeform 18"/>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F27100"/>
            </a:solidFill>
          </p:spPr>
          <p:txBody>
            <a:bodyPr/>
            <a:lstStyle/>
            <a:p>
              <a:endParaRPr lang="fr-FR"/>
            </a:p>
          </p:txBody>
        </p:sp>
        <p:sp>
          <p:nvSpPr>
            <p:cNvPr id="19" name="Freeform 19"/>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0" name="Group 20"/>
          <p:cNvGrpSpPr/>
          <p:nvPr/>
        </p:nvGrpSpPr>
        <p:grpSpPr>
          <a:xfrm rot="-10800000">
            <a:off x="11259329" y="674587"/>
            <a:ext cx="485486" cy="222450"/>
            <a:chOff x="0" y="0"/>
            <a:chExt cx="647314" cy="296600"/>
          </a:xfrm>
        </p:grpSpPr>
        <p:sp>
          <p:nvSpPr>
            <p:cNvPr id="21" name="Freeform 21"/>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2" name="Freeform 22"/>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3" name="Group 23"/>
          <p:cNvGrpSpPr/>
          <p:nvPr/>
        </p:nvGrpSpPr>
        <p:grpSpPr>
          <a:xfrm rot="-10800000">
            <a:off x="13665789" y="674588"/>
            <a:ext cx="485486" cy="222450"/>
            <a:chOff x="0" y="0"/>
            <a:chExt cx="647314" cy="296600"/>
          </a:xfrm>
        </p:grpSpPr>
        <p:sp>
          <p:nvSpPr>
            <p:cNvPr id="24" name="Freeform 24"/>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5" name="Freeform 25"/>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grpSp>
        <p:nvGrpSpPr>
          <p:cNvPr id="26" name="Group 26"/>
          <p:cNvGrpSpPr/>
          <p:nvPr/>
        </p:nvGrpSpPr>
        <p:grpSpPr>
          <a:xfrm rot="-10800000">
            <a:off x="16072250" y="674588"/>
            <a:ext cx="485486" cy="222450"/>
            <a:chOff x="0" y="0"/>
            <a:chExt cx="647314" cy="296600"/>
          </a:xfrm>
        </p:grpSpPr>
        <p:sp>
          <p:nvSpPr>
            <p:cNvPr id="27" name="Freeform 27"/>
            <p:cNvSpPr/>
            <p:nvPr/>
          </p:nvSpPr>
          <p:spPr>
            <a:xfrm>
              <a:off x="17664" y="12700"/>
              <a:ext cx="612062" cy="271145"/>
            </a:xfrm>
            <a:custGeom>
              <a:avLst/>
              <a:gdLst/>
              <a:ahLst/>
              <a:cxnLst/>
              <a:rect l="l" t="t" r="r" b="b"/>
              <a:pathLst>
                <a:path w="612062" h="271145">
                  <a:moveTo>
                    <a:pt x="0" y="271145"/>
                  </a:moveTo>
                  <a:lnTo>
                    <a:pt x="305943" y="0"/>
                  </a:lnTo>
                  <a:lnTo>
                    <a:pt x="612062" y="271145"/>
                  </a:lnTo>
                  <a:close/>
                </a:path>
              </a:pathLst>
            </a:custGeom>
            <a:solidFill>
              <a:srgbClr val="D9D9D9"/>
            </a:solidFill>
          </p:spPr>
          <p:txBody>
            <a:bodyPr/>
            <a:lstStyle/>
            <a:p>
              <a:endParaRPr lang="fr-FR"/>
            </a:p>
          </p:txBody>
        </p:sp>
        <p:sp>
          <p:nvSpPr>
            <p:cNvPr id="28" name="Freeform 28"/>
            <p:cNvSpPr/>
            <p:nvPr/>
          </p:nvSpPr>
          <p:spPr>
            <a:xfrm>
              <a:off x="239" y="0"/>
              <a:ext cx="646861" cy="296545"/>
            </a:xfrm>
            <a:custGeom>
              <a:avLst/>
              <a:gdLst/>
              <a:ahLst/>
              <a:cxnLst/>
              <a:rect l="l" t="t" r="r" b="b"/>
              <a:pathLst>
                <a:path w="646861" h="296545">
                  <a:moveTo>
                    <a:pt x="3647" y="275844"/>
                  </a:moveTo>
                  <a:lnTo>
                    <a:pt x="309767" y="4699"/>
                  </a:lnTo>
                  <a:cubicBezTo>
                    <a:pt x="313123" y="1778"/>
                    <a:pt x="318245" y="0"/>
                    <a:pt x="323545" y="0"/>
                  </a:cubicBezTo>
                  <a:cubicBezTo>
                    <a:pt x="328844" y="0"/>
                    <a:pt x="333966" y="1778"/>
                    <a:pt x="337323" y="4699"/>
                  </a:cubicBezTo>
                  <a:lnTo>
                    <a:pt x="643089" y="275844"/>
                  </a:lnTo>
                  <a:cubicBezTo>
                    <a:pt x="647257" y="279654"/>
                    <a:pt x="647892" y="284861"/>
                    <a:pt x="645385" y="289306"/>
                  </a:cubicBezTo>
                  <a:cubicBezTo>
                    <a:pt x="642559" y="293751"/>
                    <a:pt x="636200" y="296545"/>
                    <a:pt x="629487" y="296545"/>
                  </a:cubicBezTo>
                  <a:lnTo>
                    <a:pt x="17425" y="296545"/>
                  </a:lnTo>
                  <a:cubicBezTo>
                    <a:pt x="10536" y="296545"/>
                    <a:pt x="4354" y="293751"/>
                    <a:pt x="1527" y="289306"/>
                  </a:cubicBezTo>
                  <a:cubicBezTo>
                    <a:pt x="-1001" y="284861"/>
                    <a:pt x="-493" y="279654"/>
                    <a:pt x="3824" y="275844"/>
                  </a:cubicBezTo>
                  <a:moveTo>
                    <a:pt x="31203" y="291846"/>
                  </a:moveTo>
                  <a:lnTo>
                    <a:pt x="17425" y="283845"/>
                  </a:lnTo>
                  <a:lnTo>
                    <a:pt x="17425" y="271145"/>
                  </a:lnTo>
                  <a:lnTo>
                    <a:pt x="629487" y="271145"/>
                  </a:lnTo>
                  <a:lnTo>
                    <a:pt x="629487" y="283845"/>
                  </a:lnTo>
                  <a:lnTo>
                    <a:pt x="615709" y="291846"/>
                  </a:lnTo>
                  <a:lnTo>
                    <a:pt x="309767" y="20701"/>
                  </a:lnTo>
                  <a:lnTo>
                    <a:pt x="323368" y="12700"/>
                  </a:lnTo>
                  <a:lnTo>
                    <a:pt x="337146" y="20701"/>
                  </a:lnTo>
                  <a:lnTo>
                    <a:pt x="31203" y="291846"/>
                  </a:lnTo>
                  <a:close/>
                </a:path>
              </a:pathLst>
            </a:custGeom>
            <a:solidFill>
              <a:srgbClr val="D9D9D9"/>
            </a:solidFill>
          </p:spPr>
          <p:txBody>
            <a:bodyPr/>
            <a:lstStyle/>
            <a:p>
              <a:endParaRPr lang="fr-FR"/>
            </a:p>
          </p:txBody>
        </p:sp>
      </p:grpSp>
      <p:sp>
        <p:nvSpPr>
          <p:cNvPr id="29" name="Freeform 29"/>
          <p:cNvSpPr/>
          <p:nvPr/>
        </p:nvSpPr>
        <p:spPr>
          <a:xfrm>
            <a:off x="483804" y="1856377"/>
            <a:ext cx="753552" cy="753552"/>
          </a:xfrm>
          <a:custGeom>
            <a:avLst/>
            <a:gdLst/>
            <a:ahLst/>
            <a:cxnLst/>
            <a:rect l="l" t="t" r="r" b="b"/>
            <a:pathLst>
              <a:path w="753552" h="753552">
                <a:moveTo>
                  <a:pt x="0" y="0"/>
                </a:moveTo>
                <a:lnTo>
                  <a:pt x="753552" y="0"/>
                </a:lnTo>
                <a:lnTo>
                  <a:pt x="753552" y="753552"/>
                </a:lnTo>
                <a:lnTo>
                  <a:pt x="0" y="7535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0" name="TextBox 30"/>
          <p:cNvSpPr txBox="1"/>
          <p:nvPr/>
        </p:nvSpPr>
        <p:spPr>
          <a:xfrm>
            <a:off x="1547909" y="2111030"/>
            <a:ext cx="2492038" cy="969222"/>
          </a:xfrm>
          <a:prstGeom prst="rect">
            <a:avLst/>
          </a:prstGeom>
        </p:spPr>
        <p:txBody>
          <a:bodyPr lIns="0" tIns="0" rIns="0" bIns="0" rtlCol="0" anchor="t">
            <a:spAutoFit/>
          </a:bodyPr>
          <a:lstStyle/>
          <a:p>
            <a:pPr algn="l">
              <a:lnSpc>
                <a:spcPts val="3893"/>
              </a:lnSpc>
            </a:pPr>
            <a:r>
              <a:rPr lang="en-US" sz="3041" spc="325">
                <a:solidFill>
                  <a:srgbClr val="FFFFFF"/>
                </a:solidFill>
                <a:latin typeface="Archivo Black"/>
                <a:ea typeface="Archivo Black"/>
                <a:cs typeface="Archivo Black"/>
                <a:sym typeface="Archivo Black"/>
              </a:rPr>
              <a:t>CRISP-DM</a:t>
            </a:r>
          </a:p>
          <a:p>
            <a:pPr algn="l">
              <a:lnSpc>
                <a:spcPts val="3893"/>
              </a:lnSpc>
            </a:pPr>
            <a:endParaRPr lang="en-US" sz="3041" spc="325">
              <a:solidFill>
                <a:srgbClr val="FFFFFF"/>
              </a:solidFill>
              <a:latin typeface="Archivo Black"/>
              <a:ea typeface="Archivo Black"/>
              <a:cs typeface="Archivo Black"/>
              <a:sym typeface="Archivo Black"/>
            </a:endParaRPr>
          </a:p>
        </p:txBody>
      </p:sp>
      <p:sp>
        <p:nvSpPr>
          <p:cNvPr id="31" name="TextBox 31"/>
          <p:cNvSpPr txBox="1"/>
          <p:nvPr/>
        </p:nvSpPr>
        <p:spPr>
          <a:xfrm>
            <a:off x="17259300" y="9105900"/>
            <a:ext cx="613114" cy="614147"/>
          </a:xfrm>
          <a:prstGeom prst="rect">
            <a:avLst/>
          </a:prstGeom>
        </p:spPr>
        <p:txBody>
          <a:bodyPr lIns="0" tIns="0" rIns="0" bIns="0" rtlCol="0" anchor="t">
            <a:spAutoFit/>
          </a:bodyPr>
          <a:lstStyle/>
          <a:p>
            <a:pPr algn="ctr">
              <a:lnSpc>
                <a:spcPts val="4997"/>
              </a:lnSpc>
            </a:pPr>
            <a:r>
              <a:rPr lang="en-US" sz="3569" b="1">
                <a:solidFill>
                  <a:srgbClr val="FFFFFF"/>
                </a:solidFill>
                <a:latin typeface="Georgia Pro Bold"/>
                <a:ea typeface="Georgia Pro Bold"/>
                <a:cs typeface="Georgia Pro Bold"/>
                <a:sym typeface="Georgia Pro Bold"/>
              </a:rPr>
              <a:t>9</a:t>
            </a:r>
          </a:p>
        </p:txBody>
      </p:sp>
      <p:sp>
        <p:nvSpPr>
          <p:cNvPr id="32" name="TextBox 32"/>
          <p:cNvSpPr txBox="1"/>
          <p:nvPr/>
        </p:nvSpPr>
        <p:spPr>
          <a:xfrm>
            <a:off x="483804" y="971550"/>
            <a:ext cx="2504600" cy="514350"/>
          </a:xfrm>
          <a:prstGeom prst="rect">
            <a:avLst/>
          </a:prstGeom>
        </p:spPr>
        <p:txBody>
          <a:bodyPr lIns="0" tIns="0" rIns="0" bIns="0" rtlCol="0" anchor="t">
            <a:spAutoFit/>
          </a:bodyPr>
          <a:lstStyle/>
          <a:p>
            <a:pPr algn="ctr">
              <a:lnSpc>
                <a:spcPts val="1919"/>
              </a:lnSpc>
            </a:pPr>
            <a:r>
              <a:rPr lang="en-US" sz="1599" b="1" spc="-1">
                <a:solidFill>
                  <a:srgbClr val="E9EBF4"/>
                </a:solidFill>
                <a:latin typeface="Arial MT Pro Bold"/>
                <a:ea typeface="Arial MT Pro Bold"/>
                <a:cs typeface="Arial MT Pro Bold"/>
                <a:sym typeface="Arial MT Pro Bold"/>
              </a:rPr>
              <a:t>Contexte et Environnement du Projet</a:t>
            </a:r>
          </a:p>
        </p:txBody>
      </p:sp>
      <p:sp>
        <p:nvSpPr>
          <p:cNvPr id="33" name="TextBox 33"/>
          <p:cNvSpPr txBox="1"/>
          <p:nvPr/>
        </p:nvSpPr>
        <p:spPr>
          <a:xfrm>
            <a:off x="2908386" y="990600"/>
            <a:ext cx="2748607" cy="752475"/>
          </a:xfrm>
          <a:prstGeom prst="rect">
            <a:avLst/>
          </a:prstGeom>
        </p:spPr>
        <p:txBody>
          <a:bodyPr lIns="0" tIns="0" rIns="0" bIns="0" rtlCol="0" anchor="t">
            <a:spAutoFit/>
          </a:bodyPr>
          <a:lstStyle/>
          <a:p>
            <a:pPr marL="0" lvl="0" indent="0" algn="ctr">
              <a:lnSpc>
                <a:spcPts val="1919"/>
              </a:lnSpc>
              <a:spcBef>
                <a:spcPct val="0"/>
              </a:spcBef>
            </a:pPr>
            <a:r>
              <a:rPr lang="en-US" sz="1599" b="1" u="none" strike="noStrike" spc="-1">
                <a:solidFill>
                  <a:srgbClr val="E9EBF4"/>
                </a:solidFill>
                <a:latin typeface="Arial MT Pro Bold"/>
                <a:ea typeface="Arial MT Pro Bold"/>
                <a:cs typeface="Arial MT Pro Bold"/>
                <a:sym typeface="Arial MT Pro Bold"/>
              </a:rPr>
              <a:t>Étude de l’existant</a:t>
            </a:r>
          </a:p>
          <a:p>
            <a:pPr marL="0" lvl="0" indent="0" algn="ctr">
              <a:lnSpc>
                <a:spcPts val="1919"/>
              </a:lnSpc>
              <a:spcBef>
                <a:spcPct val="0"/>
              </a:spcBef>
            </a:pPr>
            <a:r>
              <a:rPr lang="en-US" sz="1599" b="1" u="none" strike="noStrike" spc="-1">
                <a:solidFill>
                  <a:srgbClr val="E9EBF4"/>
                </a:solidFill>
                <a:latin typeface="Arial MT Pro Bold"/>
                <a:ea typeface="Arial MT Pro Bold"/>
                <a:cs typeface="Arial MT Pro Bold"/>
                <a:sym typeface="Arial MT Pro Bold"/>
              </a:rPr>
              <a:t> &amp; solution </a:t>
            </a:r>
          </a:p>
          <a:p>
            <a:pPr marL="0" lvl="0" indent="0" algn="ctr">
              <a:lnSpc>
                <a:spcPts val="1919"/>
              </a:lnSpc>
              <a:spcBef>
                <a:spcPct val="0"/>
              </a:spcBef>
            </a:pPr>
            <a:endParaRPr lang="en-US" sz="1599" b="1" u="none" strike="noStrike" spc="-1">
              <a:solidFill>
                <a:srgbClr val="E9EBF4"/>
              </a:solidFill>
              <a:latin typeface="Arial MT Pro Bold"/>
              <a:ea typeface="Arial MT Pro Bold"/>
              <a:cs typeface="Arial MT Pro Bold"/>
              <a:sym typeface="Arial MT Pro Bold"/>
            </a:endParaRPr>
          </a:p>
        </p:txBody>
      </p:sp>
      <p:sp>
        <p:nvSpPr>
          <p:cNvPr id="34" name="TextBox 34"/>
          <p:cNvSpPr txBox="1"/>
          <p:nvPr/>
        </p:nvSpPr>
        <p:spPr>
          <a:xfrm>
            <a:off x="5551006" y="990600"/>
            <a:ext cx="2311532" cy="514350"/>
          </a:xfrm>
          <a:prstGeom prst="rect">
            <a:avLst/>
          </a:prstGeom>
        </p:spPr>
        <p:txBody>
          <a:bodyPr lIns="0" tIns="0" rIns="0" bIns="0" rtlCol="0" anchor="t">
            <a:spAutoFit/>
          </a:bodyPr>
          <a:lstStyle/>
          <a:p>
            <a:pPr algn="ctr">
              <a:lnSpc>
                <a:spcPts val="1919"/>
              </a:lnSpc>
            </a:pPr>
            <a:r>
              <a:rPr lang="en-US" sz="1599" b="1">
                <a:solidFill>
                  <a:srgbClr val="FFFFFF"/>
                </a:solidFill>
                <a:latin typeface="Arial MT Pro Bold"/>
                <a:ea typeface="Arial MT Pro Bold"/>
                <a:cs typeface="Arial MT Pro Bold"/>
                <a:sym typeface="Arial MT Pro Bold"/>
              </a:rPr>
              <a:t>Données &amp;</a:t>
            </a:r>
          </a:p>
          <a:p>
            <a:pPr algn="ctr">
              <a:lnSpc>
                <a:spcPts val="1919"/>
              </a:lnSpc>
            </a:pPr>
            <a:r>
              <a:rPr lang="en-US" sz="1599" b="1" spc="-1">
                <a:solidFill>
                  <a:srgbClr val="FFFFFF"/>
                </a:solidFill>
                <a:latin typeface="Arial MT Pro Bold"/>
                <a:ea typeface="Arial MT Pro Bold"/>
                <a:cs typeface="Arial MT Pro Bold"/>
                <a:sym typeface="Arial MT Pro Bold"/>
              </a:rPr>
              <a:t> Préparation</a:t>
            </a:r>
          </a:p>
        </p:txBody>
      </p:sp>
      <p:sp>
        <p:nvSpPr>
          <p:cNvPr id="35" name="TextBox 35"/>
          <p:cNvSpPr txBox="1"/>
          <p:nvPr/>
        </p:nvSpPr>
        <p:spPr>
          <a:xfrm>
            <a:off x="8018637" y="1000125"/>
            <a:ext cx="2153948" cy="266700"/>
          </a:xfrm>
          <a:prstGeom prst="rect">
            <a:avLst/>
          </a:prstGeom>
        </p:spPr>
        <p:txBody>
          <a:bodyPr lIns="0" tIns="0" rIns="0" bIns="0" rtlCol="0" anchor="t">
            <a:spAutoFit/>
          </a:bodyPr>
          <a:lstStyle/>
          <a:p>
            <a:pPr algn="ctr">
              <a:lnSpc>
                <a:spcPts val="1800"/>
              </a:lnSpc>
            </a:pPr>
            <a:r>
              <a:rPr lang="en-US" sz="1500" b="1" spc="-1">
                <a:solidFill>
                  <a:srgbClr val="F27100"/>
                </a:solidFill>
                <a:latin typeface="Arial MT Pro Bold"/>
                <a:ea typeface="Arial MT Pro Bold"/>
                <a:cs typeface="Arial MT Pro Bold"/>
                <a:sym typeface="Arial MT Pro Bold"/>
              </a:rPr>
              <a:t>Méthodologie</a:t>
            </a:r>
          </a:p>
        </p:txBody>
      </p:sp>
      <p:sp>
        <p:nvSpPr>
          <p:cNvPr id="36" name="TextBox 36"/>
          <p:cNvSpPr txBox="1"/>
          <p:nvPr/>
        </p:nvSpPr>
        <p:spPr>
          <a:xfrm>
            <a:off x="10385066"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Modélisation &amp; Évaluation</a:t>
            </a:r>
          </a:p>
        </p:txBody>
      </p:sp>
      <p:sp>
        <p:nvSpPr>
          <p:cNvPr id="37" name="TextBox 37"/>
          <p:cNvSpPr txBox="1"/>
          <p:nvPr/>
        </p:nvSpPr>
        <p:spPr>
          <a:xfrm>
            <a:off x="12829078"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 Interprétation et Recommandations</a:t>
            </a:r>
          </a:p>
        </p:txBody>
      </p:sp>
      <p:sp>
        <p:nvSpPr>
          <p:cNvPr id="38" name="TextBox 38"/>
          <p:cNvSpPr txBox="1"/>
          <p:nvPr/>
        </p:nvSpPr>
        <p:spPr>
          <a:xfrm>
            <a:off x="15233347" y="990600"/>
            <a:ext cx="2311532" cy="514350"/>
          </a:xfrm>
          <a:prstGeom prst="rect">
            <a:avLst/>
          </a:prstGeom>
        </p:spPr>
        <p:txBody>
          <a:bodyPr lIns="0" tIns="0" rIns="0" bIns="0" rtlCol="0" anchor="t">
            <a:spAutoFit/>
          </a:bodyPr>
          <a:lstStyle/>
          <a:p>
            <a:pPr algn="ctr">
              <a:lnSpc>
                <a:spcPts val="1919"/>
              </a:lnSpc>
            </a:pPr>
            <a:r>
              <a:rPr lang="en-US" sz="1599" b="1" spc="-1">
                <a:solidFill>
                  <a:srgbClr val="D9D9D9"/>
                </a:solidFill>
                <a:latin typeface="Arial MT Pro Bold"/>
                <a:ea typeface="Arial MT Pro Bold"/>
                <a:cs typeface="Arial MT Pro Bold"/>
                <a:sym typeface="Arial MT Pro Bold"/>
              </a:rPr>
              <a:t>Conclusion &amp; Perspectives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2132</Words>
  <Application>Microsoft Office PowerPoint</Application>
  <PresentationFormat>Personnalisé</PresentationFormat>
  <Paragraphs>451</Paragraphs>
  <Slides>22</Slides>
  <Notes>21</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22</vt:i4>
      </vt:variant>
    </vt:vector>
  </HeadingPairs>
  <TitlesOfParts>
    <vt:vector size="36" baseType="lpstr">
      <vt:lpstr>Garet</vt:lpstr>
      <vt:lpstr>Canva Sans</vt:lpstr>
      <vt:lpstr>Gotham Bold</vt:lpstr>
      <vt:lpstr>Open Sans Bold</vt:lpstr>
      <vt:lpstr>Inter</vt:lpstr>
      <vt:lpstr>Calibri</vt:lpstr>
      <vt:lpstr>Bebas Neue</vt:lpstr>
      <vt:lpstr>Garet Bold</vt:lpstr>
      <vt:lpstr>Georgia Pro Bold</vt:lpstr>
      <vt:lpstr>Arial MT Pro Bold</vt:lpstr>
      <vt:lpstr>Arial</vt:lpstr>
      <vt:lpstr>Archivo Black</vt:lpstr>
      <vt:lpstr>Roboto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Machine learning M2 VIC</dc:title>
  <dc:creator>user</dc:creator>
  <cp:lastModifiedBy>CHAIMA ALLAGUI</cp:lastModifiedBy>
  <cp:revision>2</cp:revision>
  <dcterms:created xsi:type="dcterms:W3CDTF">2006-08-16T00:00:00Z</dcterms:created>
  <dcterms:modified xsi:type="dcterms:W3CDTF">2025-12-18T23:10:16Z</dcterms:modified>
  <dc:identifier>DAG7MqgACek</dc:identifier>
</cp:coreProperties>
</file>